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281" r:id="rId3"/>
    <p:sldId id="263" r:id="rId4"/>
    <p:sldId id="434" r:id="rId5"/>
    <p:sldId id="435" r:id="rId6"/>
    <p:sldId id="264" r:id="rId7"/>
    <p:sldId id="436" r:id="rId8"/>
    <p:sldId id="431" r:id="rId9"/>
    <p:sldId id="265" r:id="rId10"/>
    <p:sldId id="280" r:id="rId11"/>
    <p:sldId id="432" r:id="rId12"/>
    <p:sldId id="437" r:id="rId13"/>
    <p:sldId id="269" r:id="rId14"/>
    <p:sldId id="268" r:id="rId15"/>
    <p:sldId id="43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4" autoAdjust="0"/>
    <p:restoredTop sz="94660"/>
  </p:normalViewPr>
  <p:slideViewPr>
    <p:cSldViewPr snapToGrid="0">
      <p:cViewPr varScale="1">
        <p:scale>
          <a:sx n="84" d="100"/>
          <a:sy n="84" d="100"/>
        </p:scale>
        <p:origin x="60" y="4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1.xml"/></Relationships>
</file>

<file path=ppt/media/image1.tiff>
</file>

<file path=ppt/media/image2.png>
</file>

<file path=ppt/media/image20.jpg>
</file>

<file path=ppt/media/image3.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700C02-4389-42BF-B66D-8A538039D0BB}" type="datetimeFigureOut">
              <a:rPr lang="en-US" smtClean="0"/>
              <a:t>8/25/2021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B26FB4-8422-44A6-87ED-DA2E13A17359}" type="slidenum">
              <a:rPr lang="en-US" smtClean="0"/>
              <a:t>‹#›</a:t>
            </a:fld>
            <a:endParaRPr lang="en-US"/>
          </a:p>
        </p:txBody>
      </p:sp>
    </p:spTree>
    <p:extLst>
      <p:ext uri="{BB962C8B-B14F-4D97-AF65-F5344CB8AC3E}">
        <p14:creationId xmlns:p14="http://schemas.microsoft.com/office/powerpoint/2010/main" val="2521811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Shape 756"/>
          <p:cNvSpPr>
            <a:spLocks noGrp="1" noRot="1" noChangeAspect="1"/>
          </p:cNvSpPr>
          <p:nvPr>
            <p:ph type="sldImg"/>
          </p:nvPr>
        </p:nvSpPr>
        <p:spPr>
          <a:xfrm>
            <a:off x="381000" y="685800"/>
            <a:ext cx="6096000" cy="3429000"/>
          </a:xfrm>
          <a:prstGeom prst="rect">
            <a:avLst/>
          </a:prstGeom>
        </p:spPr>
        <p:txBody>
          <a:bodyPr/>
          <a:lstStyle/>
          <a:p>
            <a:endParaRPr/>
          </a:p>
        </p:txBody>
      </p:sp>
      <p:sp>
        <p:nvSpPr>
          <p:cNvPr id="757" name="Shape 757"/>
          <p:cNvSpPr>
            <a:spLocks noGrp="1"/>
          </p:cNvSpPr>
          <p:nvPr>
            <p:ph type="body" sz="quarter" idx="1"/>
          </p:nvPr>
        </p:nvSpPr>
        <p:spPr>
          <a:prstGeom prst="rect">
            <a:avLst/>
          </a:prstGeom>
        </p:spPr>
        <p:txBody>
          <a:bodyPr/>
          <a:lstStyle/>
          <a:p>
            <a:pPr marL="171450" indent="-171450">
              <a:buSzPct val="100000"/>
              <a:buFont typeface="Arial"/>
              <a:buChar char="•"/>
            </a:pPr>
            <a:r>
              <a:t>Journey of transformation</a:t>
            </a:r>
          </a:p>
          <a:p>
            <a:pPr marL="171450" indent="-171450">
              <a:buSzPct val="100000"/>
              <a:buFont typeface="Arial"/>
              <a:buChar char="•"/>
            </a:pPr>
            <a:r>
              <a:t>Introductions to co presenters</a:t>
            </a:r>
          </a:p>
          <a:p>
            <a:pPr marL="171450" indent="-171450">
              <a:buSzPct val="100000"/>
              <a:buFont typeface="Arial"/>
              <a:buChar char="•"/>
            </a:pPr>
            <a:r>
              <a:t>Housekeeping &amp; phones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89BBE-41F0-4D8C-ADD9-4AC50C6A22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469F8D-E9CB-477A-90D7-02DCD02812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6FA9BC-0FAF-4BC1-A0D7-D74B5CA381D6}"/>
              </a:ext>
            </a:extLst>
          </p:cNvPr>
          <p:cNvSpPr>
            <a:spLocks noGrp="1"/>
          </p:cNvSpPr>
          <p:nvPr>
            <p:ph type="dt" sz="half" idx="10"/>
          </p:nvPr>
        </p:nvSpPr>
        <p:spPr/>
        <p:txBody>
          <a:bodyPr/>
          <a:lstStyle/>
          <a:p>
            <a:fld id="{564E4DA8-2256-45EF-A742-DB2682070B4D}" type="datetimeFigureOut">
              <a:rPr lang="en-US" smtClean="0"/>
              <a:t>8/25/2021</a:t>
            </a:fld>
            <a:endParaRPr lang="en-US"/>
          </a:p>
        </p:txBody>
      </p:sp>
      <p:sp>
        <p:nvSpPr>
          <p:cNvPr id="5" name="Footer Placeholder 4">
            <a:extLst>
              <a:ext uri="{FF2B5EF4-FFF2-40B4-BE49-F238E27FC236}">
                <a16:creationId xmlns:a16="http://schemas.microsoft.com/office/drawing/2014/main" id="{B8B0246E-07CD-482E-A390-AC5240DA8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4E005-51A4-4F53-9394-C7491A6A24DA}"/>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906397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3C437-9DD8-405E-86B2-740919B3EC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FE1973-9170-4F08-AB82-BD57F099E1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DF783-64B4-4655-B49B-55D085730721}"/>
              </a:ext>
            </a:extLst>
          </p:cNvPr>
          <p:cNvSpPr>
            <a:spLocks noGrp="1"/>
          </p:cNvSpPr>
          <p:nvPr>
            <p:ph type="dt" sz="half" idx="10"/>
          </p:nvPr>
        </p:nvSpPr>
        <p:spPr/>
        <p:txBody>
          <a:bodyPr/>
          <a:lstStyle/>
          <a:p>
            <a:fld id="{564E4DA8-2256-45EF-A742-DB2682070B4D}" type="datetimeFigureOut">
              <a:rPr lang="en-US" smtClean="0"/>
              <a:t>8/25/2021</a:t>
            </a:fld>
            <a:endParaRPr lang="en-US"/>
          </a:p>
        </p:txBody>
      </p:sp>
      <p:sp>
        <p:nvSpPr>
          <p:cNvPr id="5" name="Footer Placeholder 4">
            <a:extLst>
              <a:ext uri="{FF2B5EF4-FFF2-40B4-BE49-F238E27FC236}">
                <a16:creationId xmlns:a16="http://schemas.microsoft.com/office/drawing/2014/main" id="{A6C4A682-5AB4-47B8-823C-0FFA38F02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EBF2D5-FFAD-4AB0-ADF9-8CBA789CBAA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1302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C81C1D-EEB4-4630-AA73-A622B8C324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0B3C06-EDD7-4645-B8AB-1A3192D3B7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98DD5-1428-4811-9039-A7FFCAFC0199}"/>
              </a:ext>
            </a:extLst>
          </p:cNvPr>
          <p:cNvSpPr>
            <a:spLocks noGrp="1"/>
          </p:cNvSpPr>
          <p:nvPr>
            <p:ph type="dt" sz="half" idx="10"/>
          </p:nvPr>
        </p:nvSpPr>
        <p:spPr/>
        <p:txBody>
          <a:bodyPr/>
          <a:lstStyle/>
          <a:p>
            <a:fld id="{564E4DA8-2256-45EF-A742-DB2682070B4D}" type="datetimeFigureOut">
              <a:rPr lang="en-US" smtClean="0"/>
              <a:t>8/25/2021</a:t>
            </a:fld>
            <a:endParaRPr lang="en-US"/>
          </a:p>
        </p:txBody>
      </p:sp>
      <p:sp>
        <p:nvSpPr>
          <p:cNvPr id="5" name="Footer Placeholder 4">
            <a:extLst>
              <a:ext uri="{FF2B5EF4-FFF2-40B4-BE49-F238E27FC236}">
                <a16:creationId xmlns:a16="http://schemas.microsoft.com/office/drawing/2014/main" id="{170733E2-E94E-404B-B1A9-269DF63FB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E46D17-6B4D-408D-984A-68677632ECE4}"/>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112124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5_Title Slide">
    <p:bg>
      <p:bgPr>
        <a:solidFill>
          <a:srgbClr val="ECECEC"/>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9B2A6E-79A1-484D-A9E9-5A3187C39E04}"/>
              </a:ext>
            </a:extLst>
          </p:cNvPr>
          <p:cNvPicPr>
            <a:picLocks noChangeAspect="1"/>
          </p:cNvPicPr>
          <p:nvPr userDrawn="1"/>
        </p:nvPicPr>
        <p:blipFill rotWithShape="1">
          <a:blip r:embed="rId2"/>
          <a:srcRect b="18522"/>
          <a:stretch/>
        </p:blipFill>
        <p:spPr>
          <a:xfrm>
            <a:off x="3779075" y="4366310"/>
            <a:ext cx="6534725" cy="2491691"/>
          </a:xfrm>
          <a:prstGeom prst="rect">
            <a:avLst/>
          </a:prstGeom>
        </p:spPr>
      </p:pic>
      <p:grpSp>
        <p:nvGrpSpPr>
          <p:cNvPr id="737" name="Group 8"/>
          <p:cNvGrpSpPr/>
          <p:nvPr/>
        </p:nvGrpSpPr>
        <p:grpSpPr>
          <a:xfrm>
            <a:off x="12461175" y="4"/>
            <a:ext cx="425251" cy="6857999"/>
            <a:chOff x="0" y="0"/>
            <a:chExt cx="567000" cy="9143998"/>
          </a:xfrm>
        </p:grpSpPr>
        <p:grpSp>
          <p:nvGrpSpPr>
            <p:cNvPr id="725" name="Group 9"/>
            <p:cNvGrpSpPr/>
            <p:nvPr/>
          </p:nvGrpSpPr>
          <p:grpSpPr>
            <a:xfrm>
              <a:off x="-1" y="-1"/>
              <a:ext cx="567002" cy="2837430"/>
              <a:chOff x="0" y="0"/>
              <a:chExt cx="567000" cy="2837428"/>
            </a:xfrm>
          </p:grpSpPr>
          <p:sp>
            <p:nvSpPr>
              <p:cNvPr id="72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736" name="Group 10"/>
            <p:cNvGrpSpPr/>
            <p:nvPr/>
          </p:nvGrpSpPr>
          <p:grpSpPr>
            <a:xfrm>
              <a:off x="-1" y="3471569"/>
              <a:ext cx="567002" cy="5672430"/>
              <a:chOff x="0" y="0"/>
              <a:chExt cx="567000" cy="5672428"/>
            </a:xfrm>
          </p:grpSpPr>
          <p:sp>
            <p:nvSpPr>
              <p:cNvPr id="72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pic>
        <p:nvPicPr>
          <p:cNvPr id="738" name="Picture 9" descr="Picture 9"/>
          <p:cNvPicPr>
            <a:picLocks noChangeAspect="1"/>
          </p:cNvPicPr>
          <p:nvPr/>
        </p:nvPicPr>
        <p:blipFill>
          <a:blip r:embed="rId3"/>
          <a:stretch>
            <a:fillRect/>
          </a:stretch>
        </p:blipFill>
        <p:spPr>
          <a:xfrm rot="16200000">
            <a:off x="8115262" y="1367486"/>
            <a:ext cx="5024201" cy="3156376"/>
          </a:xfrm>
          <a:prstGeom prst="rect">
            <a:avLst/>
          </a:prstGeom>
          <a:ln w="12700">
            <a:miter lim="400000"/>
          </a:ln>
        </p:spPr>
      </p:pic>
      <p:sp>
        <p:nvSpPr>
          <p:cNvPr id="739" name="Title Text"/>
          <p:cNvSpPr txBox="1">
            <a:spLocks noGrp="1"/>
          </p:cNvSpPr>
          <p:nvPr>
            <p:ph type="title"/>
          </p:nvPr>
        </p:nvSpPr>
        <p:spPr>
          <a:xfrm>
            <a:off x="596901" y="3388784"/>
            <a:ext cx="9120001" cy="1019425"/>
          </a:xfrm>
          <a:prstGeom prst="rect">
            <a:avLst/>
          </a:prstGeom>
        </p:spPr>
        <p:txBody>
          <a:bodyPr lIns="0" tIns="0" rIns="0" bIns="0" anchor="b"/>
          <a:lstStyle>
            <a:lvl1pPr>
              <a:defRPr sz="3975"/>
            </a:lvl1pPr>
          </a:lstStyle>
          <a:p>
            <a:r>
              <a:t>Title Text</a:t>
            </a:r>
          </a:p>
        </p:txBody>
      </p:sp>
      <p:pic>
        <p:nvPicPr>
          <p:cNvPr id="740" name="Picture 5" descr="Picture 5"/>
          <p:cNvPicPr>
            <a:picLocks noChangeAspect="1"/>
          </p:cNvPicPr>
          <p:nvPr/>
        </p:nvPicPr>
        <p:blipFill>
          <a:blip r:embed="rId4"/>
          <a:stretch>
            <a:fillRect/>
          </a:stretch>
        </p:blipFill>
        <p:spPr>
          <a:xfrm>
            <a:off x="1" y="0"/>
            <a:ext cx="4140971" cy="3589041"/>
          </a:xfrm>
          <a:prstGeom prst="rect">
            <a:avLst/>
          </a:prstGeom>
          <a:ln w="12700">
            <a:miter lim="400000"/>
          </a:ln>
        </p:spPr>
      </p:pic>
      <p:sp>
        <p:nvSpPr>
          <p:cNvPr id="742" name="Body Level One…"/>
          <p:cNvSpPr txBox="1">
            <a:spLocks noGrp="1"/>
          </p:cNvSpPr>
          <p:nvPr>
            <p:ph type="body" sz="quarter" idx="1"/>
          </p:nvPr>
        </p:nvSpPr>
        <p:spPr>
          <a:xfrm>
            <a:off x="596902" y="5082118"/>
            <a:ext cx="5458853" cy="959999"/>
          </a:xfrm>
          <a:prstGeom prst="rect">
            <a:avLst/>
          </a:prstGeom>
        </p:spPr>
        <p:txBody>
          <a:bodyPr anchor="b">
            <a:normAutofit/>
          </a:bodyPr>
          <a:lstStyle>
            <a:lvl1pPr>
              <a:defRPr sz="2100"/>
            </a:lvl1pPr>
            <a:lvl2pPr>
              <a:defRPr sz="2100"/>
            </a:lvl2pPr>
            <a:lvl3pPr>
              <a:defRPr sz="2100"/>
            </a:lvl3pPr>
            <a:lvl4pPr>
              <a:defRPr sz="2100"/>
            </a:lvl4pPr>
            <a:lvl5pPr>
              <a:defRPr sz="2100"/>
            </a:lvl5pPr>
          </a:lstStyle>
          <a:p>
            <a:r>
              <a:t>Body Level One</a:t>
            </a:r>
          </a:p>
          <a:p>
            <a:pPr lvl="1"/>
            <a:r>
              <a:t>Body Level Two</a:t>
            </a:r>
          </a:p>
          <a:p>
            <a:pPr lvl="2"/>
            <a:r>
              <a:t>Body Level Three</a:t>
            </a:r>
          </a:p>
          <a:p>
            <a:pPr lvl="3"/>
            <a:r>
              <a:t>Body Level Four</a:t>
            </a:r>
          </a:p>
          <a:p>
            <a:pPr lvl="4"/>
            <a:r>
              <a:t>Body Level Five</a:t>
            </a:r>
          </a:p>
        </p:txBody>
      </p:sp>
      <p:sp>
        <p:nvSpPr>
          <p:cNvPr id="743"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 name="Picture 3" descr="A picture containing logo&#10;&#10;Description automatically generated">
            <a:extLst>
              <a:ext uri="{FF2B5EF4-FFF2-40B4-BE49-F238E27FC236}">
                <a16:creationId xmlns:a16="http://schemas.microsoft.com/office/drawing/2014/main" id="{D6D79A60-23DC-4BE0-8CDA-6EC0EB6404C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604251" y="136525"/>
            <a:ext cx="3264327" cy="895321"/>
          </a:xfrm>
          <a:prstGeom prst="rect">
            <a:avLst/>
          </a:prstGeom>
        </p:spPr>
      </p:pic>
    </p:spTree>
    <p:extLst>
      <p:ext uri="{BB962C8B-B14F-4D97-AF65-F5344CB8AC3E}">
        <p14:creationId xmlns:p14="http://schemas.microsoft.com/office/powerpoint/2010/main" val="368803860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5/7 Text | 2/7 Callout">
    <p:bg>
      <p:bgPr>
        <a:solidFill>
          <a:schemeClr val="accent1">
            <a:lumOff val="44000"/>
          </a:schemeClr>
        </a:solidFill>
        <a:effectLst/>
      </p:bgPr>
    </p:bg>
    <p:spTree>
      <p:nvGrpSpPr>
        <p:cNvPr id="1" name=""/>
        <p:cNvGrpSpPr/>
        <p:nvPr/>
      </p:nvGrpSpPr>
      <p:grpSpPr>
        <a:xfrm>
          <a:off x="0" y="0"/>
          <a:ext cx="0" cy="0"/>
          <a:chOff x="0" y="0"/>
          <a:chExt cx="0" cy="0"/>
        </a:xfrm>
      </p:grpSpPr>
      <p:grpSp>
        <p:nvGrpSpPr>
          <p:cNvPr id="404" name="Group 8"/>
          <p:cNvGrpSpPr/>
          <p:nvPr/>
        </p:nvGrpSpPr>
        <p:grpSpPr>
          <a:xfrm>
            <a:off x="12461175" y="4"/>
            <a:ext cx="425251" cy="6857999"/>
            <a:chOff x="0" y="0"/>
            <a:chExt cx="567000" cy="9143998"/>
          </a:xfrm>
        </p:grpSpPr>
        <p:grpSp>
          <p:nvGrpSpPr>
            <p:cNvPr id="392" name="Group 9"/>
            <p:cNvGrpSpPr/>
            <p:nvPr/>
          </p:nvGrpSpPr>
          <p:grpSpPr>
            <a:xfrm>
              <a:off x="-1" y="-1"/>
              <a:ext cx="567002" cy="2837430"/>
              <a:chOff x="0" y="0"/>
              <a:chExt cx="567000" cy="2837428"/>
            </a:xfrm>
          </p:grpSpPr>
          <p:sp>
            <p:nvSpPr>
              <p:cNvPr id="387"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8"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9"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0"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1"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03" name="Group 10"/>
            <p:cNvGrpSpPr/>
            <p:nvPr/>
          </p:nvGrpSpPr>
          <p:grpSpPr>
            <a:xfrm>
              <a:off x="-1" y="3471569"/>
              <a:ext cx="567002" cy="5672430"/>
              <a:chOff x="0" y="0"/>
              <a:chExt cx="567000" cy="5672428"/>
            </a:xfrm>
          </p:grpSpPr>
          <p:sp>
            <p:nvSpPr>
              <p:cNvPr id="393"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4"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5"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6"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7"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8"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9"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0"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1"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2"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05" name="Rectangle 2"/>
          <p:cNvSpPr/>
          <p:nvPr/>
        </p:nvSpPr>
        <p:spPr>
          <a:xfrm>
            <a:off x="8708571" y="0"/>
            <a:ext cx="3483430" cy="6858000"/>
          </a:xfrm>
          <a:prstGeom prst="rect">
            <a:avLst/>
          </a:prstGeom>
          <a:solidFill>
            <a:srgbClr val="ECECEC"/>
          </a:solidFill>
          <a:ln w="12700">
            <a:miter lim="400000"/>
          </a:ln>
        </p:spPr>
        <p:txBody>
          <a:bodyPr lIns="34289" tIns="34289" rIns="34289" bIns="34289" anchor="ctr"/>
          <a:lstStyle/>
          <a:p>
            <a:pPr>
              <a:defRPr>
                <a:solidFill>
                  <a:srgbClr val="000000"/>
                </a:solidFill>
                <a:latin typeface="Calibri Light"/>
                <a:ea typeface="Calibri Light"/>
                <a:cs typeface="Calibri Light"/>
                <a:sym typeface="Calibri Light"/>
              </a:defRPr>
            </a:pPr>
            <a:endParaRPr sz="1350"/>
          </a:p>
        </p:txBody>
      </p:sp>
      <p:sp>
        <p:nvSpPr>
          <p:cNvPr id="406" name="Body Level One…"/>
          <p:cNvSpPr txBox="1">
            <a:spLocks noGrp="1"/>
          </p:cNvSpPr>
          <p:nvPr>
            <p:ph type="body" sz="quarter" idx="1"/>
          </p:nvPr>
        </p:nvSpPr>
        <p:spPr>
          <a:xfrm>
            <a:off x="675000" y="6422126"/>
            <a:ext cx="7627499" cy="166200"/>
          </a:xfrm>
          <a:prstGeom prst="rect">
            <a:avLst/>
          </a:prstGeom>
        </p:spPr>
        <p:txBody>
          <a:bodyPr lIns="0" tIns="0" rIns="0" bIns="0" anchor="b">
            <a:normAutofit/>
          </a:bodyPr>
          <a:lstStyle>
            <a:lvl1pPr>
              <a:lnSpc>
                <a:spcPct val="90000"/>
              </a:lnSpc>
              <a:defRPr sz="1200" b="0">
                <a:solidFill>
                  <a:srgbClr val="323232"/>
                </a:solidFill>
              </a:defRPr>
            </a:lvl1pPr>
            <a:lvl2pPr>
              <a:lnSpc>
                <a:spcPct val="90000"/>
              </a:lnSpc>
              <a:defRPr sz="1200" b="0">
                <a:solidFill>
                  <a:srgbClr val="323232"/>
                </a:solidFill>
              </a:defRPr>
            </a:lvl2pPr>
            <a:lvl3pPr>
              <a:lnSpc>
                <a:spcPct val="90000"/>
              </a:lnSpc>
              <a:defRPr sz="1200" b="0">
                <a:solidFill>
                  <a:srgbClr val="323232"/>
                </a:solidFill>
              </a:defRPr>
            </a:lvl3pPr>
            <a:lvl4pPr>
              <a:lnSpc>
                <a:spcPct val="90000"/>
              </a:lnSpc>
              <a:defRPr sz="1200" b="0">
                <a:solidFill>
                  <a:srgbClr val="323232"/>
                </a:solidFill>
              </a:defRPr>
            </a:lvl4pPr>
            <a:lvl5pPr>
              <a:lnSpc>
                <a:spcPct val="90000"/>
              </a:lnSpc>
              <a:defRPr sz="1200" b="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407" name="Title Text"/>
          <p:cNvSpPr txBox="1">
            <a:spLocks noGrp="1"/>
          </p:cNvSpPr>
          <p:nvPr>
            <p:ph type="title"/>
          </p:nvPr>
        </p:nvSpPr>
        <p:spPr>
          <a:xfrm>
            <a:off x="675001" y="674998"/>
            <a:ext cx="7627499" cy="373949"/>
          </a:xfrm>
          <a:prstGeom prst="rect">
            <a:avLst/>
          </a:prstGeom>
        </p:spPr>
        <p:txBody>
          <a:bodyPr lIns="0" tIns="0" rIns="0" bIns="0"/>
          <a:lstStyle>
            <a:lvl1pPr>
              <a:lnSpc>
                <a:spcPct val="90000"/>
              </a:lnSpc>
              <a:defRPr sz="2700">
                <a:solidFill>
                  <a:srgbClr val="323232"/>
                </a:solidFill>
              </a:defRPr>
            </a:lvl1pPr>
          </a:lstStyle>
          <a:p>
            <a:r>
              <a:t>Title Text</a:t>
            </a:r>
          </a:p>
        </p:txBody>
      </p:sp>
      <p:sp>
        <p:nvSpPr>
          <p:cNvPr id="408" name="Text Placeholder 6"/>
          <p:cNvSpPr>
            <a:spLocks noGrp="1"/>
          </p:cNvSpPr>
          <p:nvPr>
            <p:ph type="body" sz="quarter" idx="13"/>
          </p:nvPr>
        </p:nvSpPr>
        <p:spPr>
          <a:xfrm>
            <a:off x="9131401" y="2024999"/>
            <a:ext cx="2388092" cy="843165"/>
          </a:xfrm>
          <a:prstGeom prst="rect">
            <a:avLst/>
          </a:prstGeom>
        </p:spPr>
        <p:txBody>
          <a:bodyPr lIns="0" tIns="0" rIns="0" bIns="0">
            <a:normAutofit/>
          </a:bodyPr>
          <a:lstStyle>
            <a:lvl1pPr>
              <a:lnSpc>
                <a:spcPct val="110000"/>
              </a:lnSpc>
              <a:spcBef>
                <a:spcPts val="900"/>
              </a:spcBef>
              <a:defRPr sz="7200">
                <a:solidFill>
                  <a:srgbClr val="6F0791"/>
                </a:solidFill>
              </a:defRPr>
            </a:lvl1pPr>
          </a:lstStyle>
          <a:p>
            <a:pPr>
              <a:lnSpc>
                <a:spcPct val="110000"/>
              </a:lnSpc>
              <a:spcBef>
                <a:spcPts val="1200"/>
              </a:spcBef>
              <a:defRPr sz="7200">
                <a:solidFill>
                  <a:srgbClr val="6F0791"/>
                </a:solidFill>
              </a:defRPr>
            </a:pPr>
            <a:endParaRPr/>
          </a:p>
        </p:txBody>
      </p:sp>
      <p:grpSp>
        <p:nvGrpSpPr>
          <p:cNvPr id="419" name="Group 1"/>
          <p:cNvGrpSpPr/>
          <p:nvPr/>
        </p:nvGrpSpPr>
        <p:grpSpPr>
          <a:xfrm>
            <a:off x="-1" y="-675001"/>
            <a:ext cx="12192002" cy="540001"/>
            <a:chOff x="0" y="0"/>
            <a:chExt cx="16256000" cy="720000"/>
          </a:xfrm>
        </p:grpSpPr>
        <p:sp>
          <p:nvSpPr>
            <p:cNvPr id="409" name="Straight Connector 7"/>
            <p:cNvSpPr/>
            <p:nvPr/>
          </p:nvSpPr>
          <p:spPr>
            <a:xfrm>
              <a:off x="15359322"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0" name="Straight Connector 11"/>
            <p:cNvSpPr/>
            <p:nvPr/>
          </p:nvSpPr>
          <p:spPr>
            <a:xfrm>
              <a:off x="880121"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1" name="Straight Connector 17"/>
            <p:cNvSpPr/>
            <p:nvPr/>
          </p:nvSpPr>
          <p:spPr>
            <a:xfrm flipH="1">
              <a:off x="-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2" name="Straight Connector 18"/>
            <p:cNvSpPr/>
            <p:nvPr/>
          </p:nvSpPr>
          <p:spPr>
            <a:xfrm>
              <a:off x="9289144"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3" name="Straight Connector 20"/>
            <p:cNvSpPr/>
            <p:nvPr/>
          </p:nvSpPr>
          <p:spPr>
            <a:xfrm>
              <a:off x="1161143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4" name="Straight Connector 22"/>
            <p:cNvSpPr/>
            <p:nvPr/>
          </p:nvSpPr>
          <p:spPr>
            <a:xfrm>
              <a:off x="13933716"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5" name="Straight Connector 23"/>
            <p:cNvSpPr/>
            <p:nvPr/>
          </p:nvSpPr>
          <p:spPr>
            <a:xfrm>
              <a:off x="1625600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6" name="Straight Connector 25"/>
            <p:cNvSpPr/>
            <p:nvPr/>
          </p:nvSpPr>
          <p:spPr>
            <a:xfrm>
              <a:off x="6966857"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7" name="Straight Connector 26"/>
            <p:cNvSpPr/>
            <p:nvPr/>
          </p:nvSpPr>
          <p:spPr>
            <a:xfrm>
              <a:off x="2322285"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8" name="Straight Connector 31"/>
            <p:cNvSpPr/>
            <p:nvPr/>
          </p:nvSpPr>
          <p:spPr>
            <a:xfrm>
              <a:off x="464457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420" name="Text Placeholder 4"/>
          <p:cNvSpPr>
            <a:spLocks noGrp="1"/>
          </p:cNvSpPr>
          <p:nvPr>
            <p:ph type="body" sz="quarter" idx="14"/>
          </p:nvPr>
        </p:nvSpPr>
        <p:spPr>
          <a:xfrm>
            <a:off x="674999" y="1889998"/>
            <a:ext cx="7627502" cy="623249"/>
          </a:xfrm>
          <a:prstGeom prst="rect">
            <a:avLst/>
          </a:prstGeom>
        </p:spPr>
        <p:txBody>
          <a:bodyPr lIns="0" tIns="0" rIns="0" bIns="0">
            <a:normAutofit/>
          </a:bodyPr>
          <a:lstStyle>
            <a:lvl1pPr>
              <a:lnSpc>
                <a:spcPct val="110000"/>
              </a:lnSpc>
              <a:spcBef>
                <a:spcPts val="900"/>
              </a:spcBef>
              <a:defRPr sz="2200" cap="all">
                <a:solidFill>
                  <a:srgbClr val="6F0791"/>
                </a:solidFill>
              </a:defRPr>
            </a:lvl1pPr>
          </a:lstStyle>
          <a:p>
            <a:pPr>
              <a:lnSpc>
                <a:spcPct val="110000"/>
              </a:lnSpc>
              <a:spcBef>
                <a:spcPts val="1200"/>
              </a:spcBef>
              <a:defRPr sz="2200" cap="all">
                <a:solidFill>
                  <a:srgbClr val="6F0791"/>
                </a:solidFill>
              </a:defRPr>
            </a:pPr>
            <a:endParaRPr/>
          </a:p>
        </p:txBody>
      </p:sp>
      <p:sp>
        <p:nvSpPr>
          <p:cNvPr id="421" name="Text Placeholder 6"/>
          <p:cNvSpPr>
            <a:spLocks noGrp="1"/>
          </p:cNvSpPr>
          <p:nvPr>
            <p:ph type="body" sz="quarter" idx="15"/>
          </p:nvPr>
        </p:nvSpPr>
        <p:spPr>
          <a:xfrm>
            <a:off x="9131401" y="2874295"/>
            <a:ext cx="2388092" cy="163940"/>
          </a:xfrm>
          <a:prstGeom prst="rect">
            <a:avLst/>
          </a:prstGeom>
        </p:spPr>
        <p:txBody>
          <a:bodyPr lIns="0" tIns="0" rIns="0" bIns="0">
            <a:normAutofit/>
          </a:bodyPr>
          <a:lstStyle>
            <a:lvl1pPr>
              <a:lnSpc>
                <a:spcPct val="110000"/>
              </a:lnSpc>
              <a:spcBef>
                <a:spcPts val="900"/>
              </a:spcBef>
              <a:defRPr sz="1400" b="0">
                <a:solidFill>
                  <a:srgbClr val="6F0791"/>
                </a:solidFill>
              </a:defRPr>
            </a:lvl1pPr>
          </a:lstStyle>
          <a:p>
            <a:pPr>
              <a:lnSpc>
                <a:spcPct val="110000"/>
              </a:lnSpc>
              <a:spcBef>
                <a:spcPts val="1200"/>
              </a:spcBef>
              <a:defRPr sz="1400" b="0">
                <a:solidFill>
                  <a:srgbClr val="6F0791"/>
                </a:solidFill>
              </a:defRPr>
            </a:pPr>
            <a:endParaRPr/>
          </a:p>
        </p:txBody>
      </p:sp>
      <p:sp>
        <p:nvSpPr>
          <p:cNvPr id="422" name="Straight Connector 33"/>
          <p:cNvSpPr/>
          <p:nvPr/>
        </p:nvSpPr>
        <p:spPr>
          <a:xfrm>
            <a:off x="9131401" y="1889998"/>
            <a:ext cx="2388092" cy="1"/>
          </a:xfrm>
          <a:prstGeom prst="line">
            <a:avLst/>
          </a:prstGeom>
          <a:ln w="12700">
            <a:solidFill>
              <a:srgbClr val="6F0791"/>
            </a:solidFill>
          </a:ln>
        </p:spPr>
        <p:txBody>
          <a:bodyPr lIns="34289" tIns="34289" rIns="34289" bIns="34289"/>
          <a:lstStyle/>
          <a:p>
            <a:endParaRPr sz="1350"/>
          </a:p>
        </p:txBody>
      </p:sp>
      <p:sp>
        <p:nvSpPr>
          <p:cNvPr id="42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Picture 2" descr="A picture containing logo&#10;&#10;Description automatically generated">
            <a:extLst>
              <a:ext uri="{FF2B5EF4-FFF2-40B4-BE49-F238E27FC236}">
                <a16:creationId xmlns:a16="http://schemas.microsoft.com/office/drawing/2014/main" id="{E61D1C3C-9477-44CD-AF69-9191AF1E39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78395" y="576567"/>
            <a:ext cx="2943782" cy="807404"/>
          </a:xfrm>
          <a:prstGeom prst="rect">
            <a:avLst/>
          </a:prstGeom>
        </p:spPr>
      </p:pic>
    </p:spTree>
    <p:extLst>
      <p:ext uri="{BB962C8B-B14F-4D97-AF65-F5344CB8AC3E}">
        <p14:creationId xmlns:p14="http://schemas.microsoft.com/office/powerpoint/2010/main" val="346867426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Cover">
    <p:bg>
      <p:bgPr>
        <a:solidFill>
          <a:schemeClr val="accent1">
            <a:lumOff val="44000"/>
          </a:schemeClr>
        </a:solidFill>
        <a:effectLst/>
      </p:bgPr>
    </p:bg>
    <p:spTree>
      <p:nvGrpSpPr>
        <p:cNvPr id="1" name=""/>
        <p:cNvGrpSpPr/>
        <p:nvPr/>
      </p:nvGrpSpPr>
      <p:grpSpPr>
        <a:xfrm>
          <a:off x="0" y="0"/>
          <a:ext cx="0" cy="0"/>
          <a:chOff x="0" y="0"/>
          <a:chExt cx="0" cy="0"/>
        </a:xfrm>
      </p:grpSpPr>
      <p:grpSp>
        <p:nvGrpSpPr>
          <p:cNvPr id="47" name="Group 8"/>
          <p:cNvGrpSpPr/>
          <p:nvPr/>
        </p:nvGrpSpPr>
        <p:grpSpPr>
          <a:xfrm>
            <a:off x="12461175" y="4"/>
            <a:ext cx="425251" cy="6857999"/>
            <a:chOff x="0" y="0"/>
            <a:chExt cx="567000" cy="9143998"/>
          </a:xfrm>
        </p:grpSpPr>
        <p:grpSp>
          <p:nvGrpSpPr>
            <p:cNvPr id="35" name="Group 9"/>
            <p:cNvGrpSpPr/>
            <p:nvPr/>
          </p:nvGrpSpPr>
          <p:grpSpPr>
            <a:xfrm>
              <a:off x="-1" y="-1"/>
              <a:ext cx="567002" cy="2837430"/>
              <a:chOff x="0" y="0"/>
              <a:chExt cx="567000" cy="2837428"/>
            </a:xfrm>
          </p:grpSpPr>
          <p:sp>
            <p:nvSpPr>
              <p:cNvPr id="3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6" name="Group 10"/>
            <p:cNvGrpSpPr/>
            <p:nvPr/>
          </p:nvGrpSpPr>
          <p:grpSpPr>
            <a:xfrm>
              <a:off x="-1" y="3471569"/>
              <a:ext cx="567002" cy="5672430"/>
              <a:chOff x="0" y="0"/>
              <a:chExt cx="567000" cy="5672428"/>
            </a:xfrm>
          </p:grpSpPr>
          <p:sp>
            <p:nvSpPr>
              <p:cNvPr id="3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8" name="Picture Placeholder 17"/>
          <p:cNvSpPr>
            <a:spLocks noGrp="1"/>
          </p:cNvSpPr>
          <p:nvPr>
            <p:ph type="pic" idx="13"/>
          </p:nvPr>
        </p:nvSpPr>
        <p:spPr>
          <a:xfrm>
            <a:off x="0" y="0"/>
            <a:ext cx="12192000" cy="6858000"/>
          </a:xfrm>
          <a:prstGeom prst="rect">
            <a:avLst/>
          </a:prstGeom>
        </p:spPr>
        <p:txBody>
          <a:bodyPr lIns="91439" rIns="91439"/>
          <a:lstStyle/>
          <a:p>
            <a:endParaRPr/>
          </a:p>
        </p:txBody>
      </p:sp>
      <p:grpSp>
        <p:nvGrpSpPr>
          <p:cNvPr id="57" name="Group 12"/>
          <p:cNvGrpSpPr/>
          <p:nvPr/>
        </p:nvGrpSpPr>
        <p:grpSpPr>
          <a:xfrm>
            <a:off x="660091" y="-405000"/>
            <a:ext cx="10859401" cy="270001"/>
            <a:chOff x="0" y="0"/>
            <a:chExt cx="14479199" cy="359999"/>
          </a:xfrm>
        </p:grpSpPr>
        <p:sp>
          <p:nvSpPr>
            <p:cNvPr id="49" name="Straight Connector 7"/>
            <p:cNvSpPr/>
            <p:nvPr/>
          </p:nvSpPr>
          <p:spPr>
            <a:xfrm>
              <a:off x="14479199"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2" name="Group 8"/>
            <p:cNvGrpSpPr/>
            <p:nvPr/>
          </p:nvGrpSpPr>
          <p:grpSpPr>
            <a:xfrm>
              <a:off x="4466357" y="0"/>
              <a:ext cx="540065" cy="360001"/>
              <a:chOff x="0" y="0"/>
              <a:chExt cx="540064" cy="359999"/>
            </a:xfrm>
          </p:grpSpPr>
          <p:sp>
            <p:nvSpPr>
              <p:cNvPr id="50" name="Straight Connector 9"/>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1" name="Straight Connector 10"/>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53" name="Straight Connector 11"/>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6" name="Group 13"/>
            <p:cNvGrpSpPr/>
            <p:nvPr/>
          </p:nvGrpSpPr>
          <p:grpSpPr>
            <a:xfrm>
              <a:off x="9472778" y="0"/>
              <a:ext cx="540065" cy="360001"/>
              <a:chOff x="0" y="0"/>
              <a:chExt cx="540064" cy="359999"/>
            </a:xfrm>
          </p:grpSpPr>
          <p:sp>
            <p:nvSpPr>
              <p:cNvPr id="54" name="Straight Connector 14"/>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5" name="Straight Connector 15"/>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grpSp>
      <p:sp>
        <p:nvSpPr>
          <p:cNvPr id="58" name="Picture Placeholder 17"/>
          <p:cNvSpPr>
            <a:spLocks noGrp="1"/>
          </p:cNvSpPr>
          <p:nvPr>
            <p:ph type="pic" sz="half" idx="14"/>
          </p:nvPr>
        </p:nvSpPr>
        <p:spPr>
          <a:xfrm>
            <a:off x="7763831" y="0"/>
            <a:ext cx="4428170" cy="6858000"/>
          </a:xfrm>
          <a:prstGeom prst="rect">
            <a:avLst/>
          </a:prstGeom>
        </p:spPr>
        <p:txBody>
          <a:bodyPr lIns="91439" rIns="91439"/>
          <a:lstStyle/>
          <a:p>
            <a:endParaRPr/>
          </a:p>
        </p:txBody>
      </p:sp>
      <p:sp>
        <p:nvSpPr>
          <p:cNvPr id="62" name="Body Level One…"/>
          <p:cNvSpPr txBox="1">
            <a:spLocks noGrp="1"/>
          </p:cNvSpPr>
          <p:nvPr>
            <p:ph type="body" sz="quarter" idx="1"/>
          </p:nvPr>
        </p:nvSpPr>
        <p:spPr>
          <a:xfrm>
            <a:off x="675001" y="6422125"/>
            <a:ext cx="7088831" cy="166200"/>
          </a:xfrm>
          <a:prstGeom prst="rect">
            <a:avLst/>
          </a:prstGeom>
        </p:spPr>
        <p:txBody>
          <a:bodyPr lIns="0" tIns="0" rIns="0" bIns="0" anchor="b">
            <a:normAutofit/>
          </a:bodyPr>
          <a:lstStyle>
            <a:lvl1pPr>
              <a:lnSpc>
                <a:spcPct val="90000"/>
              </a:lnSpc>
              <a:defRPr sz="1200">
                <a:solidFill>
                  <a:srgbClr val="6F0791"/>
                </a:solidFill>
              </a:defRPr>
            </a:lvl1pPr>
            <a:lvl2pPr>
              <a:lnSpc>
                <a:spcPct val="90000"/>
              </a:lnSpc>
              <a:defRPr sz="1200">
                <a:solidFill>
                  <a:srgbClr val="6F0791"/>
                </a:solidFill>
              </a:defRPr>
            </a:lvl2pPr>
            <a:lvl3pPr>
              <a:lnSpc>
                <a:spcPct val="90000"/>
              </a:lnSpc>
              <a:defRPr sz="1200">
                <a:solidFill>
                  <a:srgbClr val="6F0791"/>
                </a:solidFill>
              </a:defRPr>
            </a:lvl3pPr>
            <a:lvl4pPr>
              <a:lnSpc>
                <a:spcPct val="90000"/>
              </a:lnSpc>
              <a:defRPr sz="1200">
                <a:solidFill>
                  <a:srgbClr val="6F0791"/>
                </a:solidFill>
              </a:defRPr>
            </a:lvl4pPr>
            <a:lvl5pPr>
              <a:lnSpc>
                <a:spcPct val="90000"/>
              </a:lnSpc>
              <a:defRPr sz="1200">
                <a:solidFill>
                  <a:srgbClr val="6F0791"/>
                </a:solidFill>
              </a:defRPr>
            </a:lvl5pPr>
          </a:lstStyle>
          <a:p>
            <a:r>
              <a:t>Body Level One</a:t>
            </a:r>
          </a:p>
          <a:p>
            <a:pPr lvl="1"/>
            <a:r>
              <a:t>Body Level Two</a:t>
            </a:r>
          </a:p>
          <a:p>
            <a:pPr lvl="2"/>
            <a:r>
              <a:t>Body Level Three</a:t>
            </a:r>
          </a:p>
          <a:p>
            <a:pPr lvl="3"/>
            <a:r>
              <a:t>Body Level Four</a:t>
            </a:r>
          </a:p>
          <a:p>
            <a:pPr lvl="4"/>
            <a:r>
              <a:t>Body Level Five</a:t>
            </a:r>
          </a:p>
        </p:txBody>
      </p:sp>
      <p:sp>
        <p:nvSpPr>
          <p:cNvPr id="63" name="Title Text"/>
          <p:cNvSpPr txBox="1">
            <a:spLocks noGrp="1"/>
          </p:cNvSpPr>
          <p:nvPr>
            <p:ph type="title"/>
          </p:nvPr>
        </p:nvSpPr>
        <p:spPr>
          <a:xfrm>
            <a:off x="675001" y="3479023"/>
            <a:ext cx="7088831" cy="560924"/>
          </a:xfrm>
          <a:prstGeom prst="rect">
            <a:avLst/>
          </a:prstGeom>
        </p:spPr>
        <p:txBody>
          <a:bodyPr lIns="0" tIns="0" rIns="0" bIns="0" anchor="b"/>
          <a:lstStyle>
            <a:lvl1pPr>
              <a:lnSpc>
                <a:spcPct val="90000"/>
              </a:lnSpc>
              <a:defRPr>
                <a:solidFill>
                  <a:srgbClr val="323232"/>
                </a:solidFill>
              </a:defRPr>
            </a:lvl1p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Graphic 2">
            <a:extLst>
              <a:ext uri="{FF2B5EF4-FFF2-40B4-BE49-F238E27FC236}">
                <a16:creationId xmlns:a16="http://schemas.microsoft.com/office/drawing/2014/main" id="{4C078F7A-F6F7-5D43-B303-3DDA3994C14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37354" y="425253"/>
            <a:ext cx="2182225" cy="772871"/>
          </a:xfrm>
          <a:prstGeom prst="rect">
            <a:avLst/>
          </a:prstGeom>
        </p:spPr>
      </p:pic>
    </p:spTree>
    <p:extLst>
      <p:ext uri="{BB962C8B-B14F-4D97-AF65-F5344CB8AC3E}">
        <p14:creationId xmlns:p14="http://schemas.microsoft.com/office/powerpoint/2010/main" val="18482067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0F857-FE61-4A7D-976F-87C5C7FA1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9461A1-D99F-44DB-B63D-F6F92CB3B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A95C33-A468-4414-97AE-5F7E0D5EE1B6}"/>
              </a:ext>
            </a:extLst>
          </p:cNvPr>
          <p:cNvSpPr>
            <a:spLocks noGrp="1"/>
          </p:cNvSpPr>
          <p:nvPr>
            <p:ph type="dt" sz="half" idx="10"/>
          </p:nvPr>
        </p:nvSpPr>
        <p:spPr/>
        <p:txBody>
          <a:bodyPr/>
          <a:lstStyle/>
          <a:p>
            <a:fld id="{564E4DA8-2256-45EF-A742-DB2682070B4D}" type="datetimeFigureOut">
              <a:rPr lang="en-US" smtClean="0"/>
              <a:t>8/25/2021</a:t>
            </a:fld>
            <a:endParaRPr lang="en-US"/>
          </a:p>
        </p:txBody>
      </p:sp>
      <p:sp>
        <p:nvSpPr>
          <p:cNvPr id="5" name="Footer Placeholder 4">
            <a:extLst>
              <a:ext uri="{FF2B5EF4-FFF2-40B4-BE49-F238E27FC236}">
                <a16:creationId xmlns:a16="http://schemas.microsoft.com/office/drawing/2014/main" id="{63AFA700-F33C-4587-BD11-FC0623069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99FD3-B30D-4BCC-ABD7-A2AA7160BAB0}"/>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894668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45CB5-D231-4A78-9A21-1A643C67BC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E5539E-1839-46CA-ADCE-2BB177A85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41B70-6C10-4DB0-B451-6D856C181EE5}"/>
              </a:ext>
            </a:extLst>
          </p:cNvPr>
          <p:cNvSpPr>
            <a:spLocks noGrp="1"/>
          </p:cNvSpPr>
          <p:nvPr>
            <p:ph type="dt" sz="half" idx="10"/>
          </p:nvPr>
        </p:nvSpPr>
        <p:spPr/>
        <p:txBody>
          <a:bodyPr/>
          <a:lstStyle/>
          <a:p>
            <a:fld id="{564E4DA8-2256-45EF-A742-DB2682070B4D}" type="datetimeFigureOut">
              <a:rPr lang="en-US" smtClean="0"/>
              <a:t>8/25/2021</a:t>
            </a:fld>
            <a:endParaRPr lang="en-US"/>
          </a:p>
        </p:txBody>
      </p:sp>
      <p:sp>
        <p:nvSpPr>
          <p:cNvPr id="5" name="Footer Placeholder 4">
            <a:extLst>
              <a:ext uri="{FF2B5EF4-FFF2-40B4-BE49-F238E27FC236}">
                <a16:creationId xmlns:a16="http://schemas.microsoft.com/office/drawing/2014/main" id="{F423F1F8-72BB-49E3-8405-6DC942E339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BC4BB-71A7-4BE2-BA8A-695FB808DE22}"/>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4198142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1B02-25E4-4526-97A0-6377C1CCF1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25763C-9760-4004-B3A6-E1A1E2D740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D2C085-25EC-4661-B5F2-554488C0FC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689FF9-C867-43BF-B68A-00EF6A775B5E}"/>
              </a:ext>
            </a:extLst>
          </p:cNvPr>
          <p:cNvSpPr>
            <a:spLocks noGrp="1"/>
          </p:cNvSpPr>
          <p:nvPr>
            <p:ph type="dt" sz="half" idx="10"/>
          </p:nvPr>
        </p:nvSpPr>
        <p:spPr/>
        <p:txBody>
          <a:bodyPr/>
          <a:lstStyle/>
          <a:p>
            <a:fld id="{564E4DA8-2256-45EF-A742-DB2682070B4D}" type="datetimeFigureOut">
              <a:rPr lang="en-US" smtClean="0"/>
              <a:t>8/25/2021</a:t>
            </a:fld>
            <a:endParaRPr lang="en-US"/>
          </a:p>
        </p:txBody>
      </p:sp>
      <p:sp>
        <p:nvSpPr>
          <p:cNvPr id="6" name="Footer Placeholder 5">
            <a:extLst>
              <a:ext uri="{FF2B5EF4-FFF2-40B4-BE49-F238E27FC236}">
                <a16:creationId xmlns:a16="http://schemas.microsoft.com/office/drawing/2014/main" id="{E2CDA77A-2B1B-4FD6-BEE2-D0CC7AAF5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C5996-3341-41F2-B6B4-B4215AC7E9F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788316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5551-6C58-4524-BA9B-54F8ED6692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2A38E-460E-4B1C-9F36-06E147505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D792F6-44E3-4195-BD85-05D88D2104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701D28-2841-4850-BD0B-CCAC8646D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446790-D4F7-434C-9918-F3B75C55D1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4F0A0-7762-4C8E-83E7-669DC8ADE7D9}"/>
              </a:ext>
            </a:extLst>
          </p:cNvPr>
          <p:cNvSpPr>
            <a:spLocks noGrp="1"/>
          </p:cNvSpPr>
          <p:nvPr>
            <p:ph type="dt" sz="half" idx="10"/>
          </p:nvPr>
        </p:nvSpPr>
        <p:spPr/>
        <p:txBody>
          <a:bodyPr/>
          <a:lstStyle/>
          <a:p>
            <a:fld id="{564E4DA8-2256-45EF-A742-DB2682070B4D}" type="datetimeFigureOut">
              <a:rPr lang="en-US" smtClean="0"/>
              <a:t>8/25/2021</a:t>
            </a:fld>
            <a:endParaRPr lang="en-US"/>
          </a:p>
        </p:txBody>
      </p:sp>
      <p:sp>
        <p:nvSpPr>
          <p:cNvPr id="8" name="Footer Placeholder 7">
            <a:extLst>
              <a:ext uri="{FF2B5EF4-FFF2-40B4-BE49-F238E27FC236}">
                <a16:creationId xmlns:a16="http://schemas.microsoft.com/office/drawing/2014/main" id="{A3E675C4-F111-4E2D-9FBA-C2CCB478B6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2154E4-D6A7-4914-B09A-9C3DF3127155}"/>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571195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03DF1-2004-42BE-BEF4-958D3C5613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911D9-BA92-4794-9624-765E9E61359D}"/>
              </a:ext>
            </a:extLst>
          </p:cNvPr>
          <p:cNvSpPr>
            <a:spLocks noGrp="1"/>
          </p:cNvSpPr>
          <p:nvPr>
            <p:ph type="dt" sz="half" idx="10"/>
          </p:nvPr>
        </p:nvSpPr>
        <p:spPr/>
        <p:txBody>
          <a:bodyPr/>
          <a:lstStyle/>
          <a:p>
            <a:fld id="{564E4DA8-2256-45EF-A742-DB2682070B4D}" type="datetimeFigureOut">
              <a:rPr lang="en-US" smtClean="0"/>
              <a:t>8/25/2021</a:t>
            </a:fld>
            <a:endParaRPr lang="en-US"/>
          </a:p>
        </p:txBody>
      </p:sp>
      <p:sp>
        <p:nvSpPr>
          <p:cNvPr id="4" name="Footer Placeholder 3">
            <a:extLst>
              <a:ext uri="{FF2B5EF4-FFF2-40B4-BE49-F238E27FC236}">
                <a16:creationId xmlns:a16="http://schemas.microsoft.com/office/drawing/2014/main" id="{3FFEED46-8AD0-4EFD-9C2D-8A949C6748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1083EA-88C9-4AB7-B94D-E2675F64148C}"/>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9253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5C5286-AFF8-4E69-BE26-AEC300B70A90}"/>
              </a:ext>
            </a:extLst>
          </p:cNvPr>
          <p:cNvSpPr>
            <a:spLocks noGrp="1"/>
          </p:cNvSpPr>
          <p:nvPr>
            <p:ph type="dt" sz="half" idx="10"/>
          </p:nvPr>
        </p:nvSpPr>
        <p:spPr/>
        <p:txBody>
          <a:bodyPr/>
          <a:lstStyle/>
          <a:p>
            <a:fld id="{564E4DA8-2256-45EF-A742-DB2682070B4D}" type="datetimeFigureOut">
              <a:rPr lang="en-US" smtClean="0"/>
              <a:t>8/25/2021</a:t>
            </a:fld>
            <a:endParaRPr lang="en-US"/>
          </a:p>
        </p:txBody>
      </p:sp>
      <p:sp>
        <p:nvSpPr>
          <p:cNvPr id="3" name="Footer Placeholder 2">
            <a:extLst>
              <a:ext uri="{FF2B5EF4-FFF2-40B4-BE49-F238E27FC236}">
                <a16:creationId xmlns:a16="http://schemas.microsoft.com/office/drawing/2014/main" id="{73A90751-B44E-42F3-A530-E5E45EFFE7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6196D6-67CA-48A5-807C-F4CB2C153149}"/>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21168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94E85-058D-44AE-87F3-0CA6AB51F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9FAC36-479F-4C36-86A9-2042E7387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B022A9-6197-43F8-8EA8-42E15B9523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0F028-A2CE-4FED-80E2-9995B7069D17}"/>
              </a:ext>
            </a:extLst>
          </p:cNvPr>
          <p:cNvSpPr>
            <a:spLocks noGrp="1"/>
          </p:cNvSpPr>
          <p:nvPr>
            <p:ph type="dt" sz="half" idx="10"/>
          </p:nvPr>
        </p:nvSpPr>
        <p:spPr/>
        <p:txBody>
          <a:bodyPr/>
          <a:lstStyle/>
          <a:p>
            <a:fld id="{564E4DA8-2256-45EF-A742-DB2682070B4D}" type="datetimeFigureOut">
              <a:rPr lang="en-US" smtClean="0"/>
              <a:t>8/25/2021</a:t>
            </a:fld>
            <a:endParaRPr lang="en-US"/>
          </a:p>
        </p:txBody>
      </p:sp>
      <p:sp>
        <p:nvSpPr>
          <p:cNvPr id="6" name="Footer Placeholder 5">
            <a:extLst>
              <a:ext uri="{FF2B5EF4-FFF2-40B4-BE49-F238E27FC236}">
                <a16:creationId xmlns:a16="http://schemas.microsoft.com/office/drawing/2014/main" id="{DEDA66DA-D667-46FC-A9DE-0E0A2E673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0DF09-6FF9-4179-8927-6DA7008B66C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64869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50BF-4018-487E-B039-782168F17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F66C82-244D-413E-B33D-3C445C267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254359-63F4-41E0-BAFD-485515BA93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06BB9-79A0-46C7-9976-56D87563362F}"/>
              </a:ext>
            </a:extLst>
          </p:cNvPr>
          <p:cNvSpPr>
            <a:spLocks noGrp="1"/>
          </p:cNvSpPr>
          <p:nvPr>
            <p:ph type="dt" sz="half" idx="10"/>
          </p:nvPr>
        </p:nvSpPr>
        <p:spPr/>
        <p:txBody>
          <a:bodyPr/>
          <a:lstStyle/>
          <a:p>
            <a:fld id="{564E4DA8-2256-45EF-A742-DB2682070B4D}" type="datetimeFigureOut">
              <a:rPr lang="en-US" smtClean="0"/>
              <a:t>8/25/2021</a:t>
            </a:fld>
            <a:endParaRPr lang="en-US"/>
          </a:p>
        </p:txBody>
      </p:sp>
      <p:sp>
        <p:nvSpPr>
          <p:cNvPr id="6" name="Footer Placeholder 5">
            <a:extLst>
              <a:ext uri="{FF2B5EF4-FFF2-40B4-BE49-F238E27FC236}">
                <a16:creationId xmlns:a16="http://schemas.microsoft.com/office/drawing/2014/main" id="{1942B113-8D10-47F7-8A5A-06E1CA8B1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229B7A-6648-4E9C-84D0-1E85573E595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83480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9B24DF-C7EB-436A-AC2C-F4562A9AA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A7F429-DDCA-48B6-A487-055B27C81B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65DC7F-6A18-4C54-88B3-8EED8E7B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4E4DA8-2256-45EF-A742-DB2682070B4D}" type="datetimeFigureOut">
              <a:rPr lang="en-US" smtClean="0"/>
              <a:t>8/25/2021</a:t>
            </a:fld>
            <a:endParaRPr lang="en-US"/>
          </a:p>
        </p:txBody>
      </p:sp>
      <p:sp>
        <p:nvSpPr>
          <p:cNvPr id="5" name="Footer Placeholder 4">
            <a:extLst>
              <a:ext uri="{FF2B5EF4-FFF2-40B4-BE49-F238E27FC236}">
                <a16:creationId xmlns:a16="http://schemas.microsoft.com/office/drawing/2014/main" id="{A2862173-FA52-4AF3-8671-976BD071AF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A56C91-6447-49C3-93B6-16CF1C49DC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5353C6-115C-40A6-9222-C6E927F14077}" type="slidenum">
              <a:rPr lang="en-US" smtClean="0"/>
              <a:t>‹#›</a:t>
            </a:fld>
            <a:endParaRPr lang="en-US"/>
          </a:p>
        </p:txBody>
      </p:sp>
    </p:spTree>
    <p:extLst>
      <p:ext uri="{BB962C8B-B14F-4D97-AF65-F5344CB8AC3E}">
        <p14:creationId xmlns:p14="http://schemas.microsoft.com/office/powerpoint/2010/main" val="183890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0.jp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object 6"/>
          <p:cNvSpPr/>
          <p:nvPr/>
        </p:nvSpPr>
        <p:spPr>
          <a:xfrm>
            <a:off x="675000" y="457146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sp>
        <p:nvSpPr>
          <p:cNvPr id="6" name="Title 4"/>
          <p:cNvSpPr txBox="1"/>
          <p:nvPr/>
        </p:nvSpPr>
        <p:spPr>
          <a:xfrm>
            <a:off x="674999" y="3514035"/>
            <a:ext cx="7088832" cy="886397"/>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3200" dirty="0">
                <a:solidFill>
                  <a:srgbClr val="323232"/>
                </a:solidFill>
              </a:rPr>
              <a:t>North America and Global Supply and Demand Trends</a:t>
            </a:r>
            <a:endParaRPr sz="3200" dirty="0">
              <a:solidFill>
                <a:srgbClr val="323232"/>
              </a:solidFill>
            </a:endParaRPr>
          </a:p>
        </p:txBody>
      </p:sp>
      <p:sp>
        <p:nvSpPr>
          <p:cNvPr id="7" name="Title 3"/>
          <p:cNvSpPr txBox="1">
            <a:spLocks noGrp="1"/>
          </p:cNvSpPr>
          <p:nvPr>
            <p:ph type="title"/>
          </p:nvPr>
        </p:nvSpPr>
        <p:spPr>
          <a:xfrm>
            <a:off x="674999" y="5244803"/>
            <a:ext cx="5015952" cy="498599"/>
          </a:xfrm>
          <a:prstGeom prst="rect">
            <a:avLst/>
          </a:prstGeom>
        </p:spPr>
        <p:txBody>
          <a:bodyPr>
            <a:normAutofit fontScale="90000"/>
          </a:bodyPr>
          <a:lstStyle/>
          <a:p>
            <a:pPr defTabSz="336041">
              <a:defRPr sz="2352"/>
            </a:pPr>
            <a:r>
              <a:rPr lang="en-US" dirty="0">
                <a:solidFill>
                  <a:srgbClr val="323232"/>
                </a:solidFill>
              </a:rPr>
              <a:t>Tore Alden</a:t>
            </a:r>
            <a:br>
              <a:rPr lang="en-US" dirty="0">
                <a:solidFill>
                  <a:srgbClr val="323232"/>
                </a:solidFill>
              </a:rPr>
            </a:br>
            <a:r>
              <a:rPr lang="en-US" dirty="0">
                <a:solidFill>
                  <a:srgbClr val="323232"/>
                </a:solidFill>
              </a:rPr>
              <a:t>Principal Analyst </a:t>
            </a:r>
            <a:br>
              <a:rPr lang="en-US" dirty="0">
                <a:solidFill>
                  <a:srgbClr val="323232"/>
                </a:solidFill>
              </a:rPr>
            </a:br>
            <a:r>
              <a:rPr lang="en-US" dirty="0">
                <a:solidFill>
                  <a:srgbClr val="323232"/>
                </a:solidFill>
              </a:rPr>
              <a:t>The Jacobsen</a:t>
            </a:r>
            <a:endParaRPr dirty="0">
              <a:solidFill>
                <a:srgbClr val="323232"/>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3"/>
            <a:ext cx="2388092" cy="3913046"/>
          </a:xfrm>
          <a:prstGeom prst="rect">
            <a:avLst/>
          </a:prstGeom>
          <a:extLst>
            <a:ext uri="{C572A759-6A51-4108-AA02-DFA0A04FC94B}">
              <ma14:wrappingTextBoxFlag xmlns="" xmlns:ma14="http://schemas.microsoft.com/office/mac/drawingml/2011/main" val="1"/>
            </a:ext>
          </a:extLst>
        </p:spPr>
        <p:txBody>
          <a:bodyPr>
            <a:normAutofit fontScale="92500" lnSpcReduction="10000"/>
          </a:bodyPr>
          <a:lstStyle>
            <a:lvl1pPr>
              <a:lnSpc>
                <a:spcPct val="110000"/>
              </a:lnSpc>
              <a:spcBef>
                <a:spcPts val="1200"/>
              </a:spcBef>
              <a:defRPr sz="1400" b="0">
                <a:solidFill>
                  <a:srgbClr val="6F0791"/>
                </a:solidFill>
              </a:defRPr>
            </a:lvl1pPr>
          </a:lstStyle>
          <a:p>
            <a:r>
              <a:rPr lang="en-US" dirty="0"/>
              <a:t>The cuts in U.S. shipments will increase the opportunities for Argentine shipments to Western Hemisphere countries. </a:t>
            </a:r>
          </a:p>
          <a:p>
            <a:r>
              <a:rPr lang="en-US" dirty="0"/>
              <a:t>Outside of Peru, the largest destinations for Argentine soybean oil are India, Bangladesh, Egypt and other African countries. </a:t>
            </a:r>
          </a:p>
          <a:p>
            <a:r>
              <a:rPr lang="en-US" dirty="0"/>
              <a:t>Argentine crop size and the availability of exports will be the key to summer prices. If Argentina’s crop is smaller than expected and/or farmers do not sell, soybean oil shipments could fall below The Jacobsen’s expectations.</a:t>
            </a:r>
            <a:endParaRPr dirty="0"/>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12455" y="6306511"/>
            <a:ext cx="209089" cy="198716"/>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10</a:t>
            </a:fld>
            <a:endParaRPr dirty="0"/>
          </a:p>
        </p:txBody>
      </p:sp>
      <p:pic>
        <p:nvPicPr>
          <p:cNvPr id="6" name="Picture 5">
            <a:extLst>
              <a:ext uri="{FF2B5EF4-FFF2-40B4-BE49-F238E27FC236}">
                <a16:creationId xmlns:a16="http://schemas.microsoft.com/office/drawing/2014/main" id="{334A3DF8-6DB0-475F-A24E-85A6B33E9AE8}"/>
              </a:ext>
            </a:extLst>
          </p:cNvPr>
          <p:cNvPicPr>
            <a:picLocks noChangeAspect="1"/>
          </p:cNvPicPr>
          <p:nvPr/>
        </p:nvPicPr>
        <p:blipFill>
          <a:blip r:embed="rId2"/>
          <a:stretch>
            <a:fillRect/>
          </a:stretch>
        </p:blipFill>
        <p:spPr>
          <a:xfrm>
            <a:off x="169926" y="269674"/>
            <a:ext cx="8132573" cy="4542356"/>
          </a:xfrm>
          <a:prstGeom prst="rect">
            <a:avLst/>
          </a:prstGeom>
        </p:spPr>
      </p:pic>
    </p:spTree>
    <p:extLst>
      <p:ext uri="{BB962C8B-B14F-4D97-AF65-F5344CB8AC3E}">
        <p14:creationId xmlns:p14="http://schemas.microsoft.com/office/powerpoint/2010/main" val="212790031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bulk of U.S. soybean oil exports flow the countries in the Western Hemisphere. However, South Korea is the largest destination for U.S. soybean oil. </a:t>
            </a:r>
          </a:p>
          <a:p>
            <a:r>
              <a:rPr lang="en-US" dirty="0"/>
              <a:t>Further cuts in U.S. exports projections would likely cut The Jacobsen’s forecast of South Korean shipments more than other Western Hemisphere countries due to the potential for switching to palm oil.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11</a:t>
            </a:fld>
            <a:endParaRPr dirty="0"/>
          </a:p>
        </p:txBody>
      </p:sp>
      <p:pic>
        <p:nvPicPr>
          <p:cNvPr id="5" name="Picture 4">
            <a:extLst>
              <a:ext uri="{FF2B5EF4-FFF2-40B4-BE49-F238E27FC236}">
                <a16:creationId xmlns:a16="http://schemas.microsoft.com/office/drawing/2014/main" id="{E6ECD4EE-4912-40DE-8D3C-6E4F3FC3C97B}"/>
              </a:ext>
            </a:extLst>
          </p:cNvPr>
          <p:cNvPicPr>
            <a:picLocks noChangeAspect="1"/>
          </p:cNvPicPr>
          <p:nvPr/>
        </p:nvPicPr>
        <p:blipFill>
          <a:blip r:embed="rId2"/>
          <a:stretch>
            <a:fillRect/>
          </a:stretch>
        </p:blipFill>
        <p:spPr>
          <a:xfrm>
            <a:off x="183642" y="269674"/>
            <a:ext cx="8118857" cy="4530926"/>
          </a:xfrm>
          <a:prstGeom prst="rect">
            <a:avLst/>
          </a:prstGeom>
        </p:spPr>
      </p:pic>
    </p:spTree>
    <p:extLst>
      <p:ext uri="{BB962C8B-B14F-4D97-AF65-F5344CB8AC3E}">
        <p14:creationId xmlns:p14="http://schemas.microsoft.com/office/powerpoint/2010/main" val="172963412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bulk of U.S. soybean oil exports flow the countries in the Western Hemisphere. However, South Korea is the largest destination for U.S. soybean oil. </a:t>
            </a:r>
          </a:p>
          <a:p>
            <a:r>
              <a:rPr lang="en-US" dirty="0"/>
              <a:t>Further cuts in U.S. exports projections would likely cut The Jacobsen’s forecast of South Korean shipments more than other Western Hemisphere countries due to the potential for switching to palm oil.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12</a:t>
            </a:fld>
            <a:endParaRPr dirty="0"/>
          </a:p>
        </p:txBody>
      </p:sp>
      <p:pic>
        <p:nvPicPr>
          <p:cNvPr id="3" name="Picture 2">
            <a:extLst>
              <a:ext uri="{FF2B5EF4-FFF2-40B4-BE49-F238E27FC236}">
                <a16:creationId xmlns:a16="http://schemas.microsoft.com/office/drawing/2014/main" id="{754BBA75-0BE2-4030-877F-DDDD19B4CE70}"/>
              </a:ext>
            </a:extLst>
          </p:cNvPr>
          <p:cNvPicPr>
            <a:picLocks noChangeAspect="1"/>
          </p:cNvPicPr>
          <p:nvPr/>
        </p:nvPicPr>
        <p:blipFill>
          <a:blip r:embed="rId2"/>
          <a:stretch>
            <a:fillRect/>
          </a:stretch>
        </p:blipFill>
        <p:spPr>
          <a:xfrm>
            <a:off x="160782" y="269674"/>
            <a:ext cx="8141717" cy="4530926"/>
          </a:xfrm>
          <a:prstGeom prst="rect">
            <a:avLst/>
          </a:prstGeom>
        </p:spPr>
      </p:pic>
    </p:spTree>
    <p:extLst>
      <p:ext uri="{BB962C8B-B14F-4D97-AF65-F5344CB8AC3E}">
        <p14:creationId xmlns:p14="http://schemas.microsoft.com/office/powerpoint/2010/main" val="383457609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21934"/>
            <a:ext cx="2388092" cy="3987913"/>
          </a:xfrm>
          <a:prstGeom prst="rect">
            <a:avLst/>
          </a:prstGeom>
          <a:extLst>
            <a:ext uri="{C572A759-6A51-4108-AA02-DFA0A04FC94B}">
              <ma14:wrappingTextBoxFlag xmlns:ma14="http://schemas.microsoft.com/office/mac/drawingml/2011/main" xmlns=""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A sharp decline in Argentine biodiesel exports and domestic consumption have substantially reduced soybean oil consumption in 2020/21. The estimated blending rate fell to 3.9 percent in 2020 from eight percent in 2019.</a:t>
            </a:r>
          </a:p>
          <a:p>
            <a:r>
              <a:rPr lang="en-US" dirty="0"/>
              <a:t>The Jacobsen expects the blending rate to be five percent in 2021 before rising back to eight percent in 2022.</a:t>
            </a:r>
          </a:p>
          <a:p>
            <a:r>
              <a:rPr lang="en-US" dirty="0"/>
              <a:t>The Jacobsen projects record soybean oil exports of 6.8 million tonnes in 2021/22.</a:t>
            </a:r>
            <a:endParaRPr dirty="0"/>
          </a:p>
        </p:txBody>
      </p:sp>
      <p:sp>
        <p:nvSpPr>
          <p:cNvPr id="819" name="Straight Connector 10"/>
          <p:cNvSpPr/>
          <p:nvPr/>
        </p:nvSpPr>
        <p:spPr>
          <a:xfrm>
            <a:off x="9131401" y="590985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70621" y="6338142"/>
            <a:ext cx="92758" cy="166789"/>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13</a:t>
            </a:fld>
            <a:endParaRPr dirty="0"/>
          </a:p>
        </p:txBody>
      </p:sp>
      <p:pic>
        <p:nvPicPr>
          <p:cNvPr id="6" name="Picture 5">
            <a:extLst>
              <a:ext uri="{FF2B5EF4-FFF2-40B4-BE49-F238E27FC236}">
                <a16:creationId xmlns:a16="http://schemas.microsoft.com/office/drawing/2014/main" id="{6D45B687-0B18-4310-98CB-5BCD4995E773}"/>
              </a:ext>
            </a:extLst>
          </p:cNvPr>
          <p:cNvPicPr>
            <a:picLocks noChangeAspect="1"/>
          </p:cNvPicPr>
          <p:nvPr/>
        </p:nvPicPr>
        <p:blipFill>
          <a:blip r:embed="rId2"/>
          <a:stretch>
            <a:fillRect/>
          </a:stretch>
        </p:blipFill>
        <p:spPr>
          <a:xfrm>
            <a:off x="164931" y="1067380"/>
            <a:ext cx="8335602" cy="4723240"/>
          </a:xfrm>
          <a:prstGeom prst="rect">
            <a:avLst/>
          </a:prstGeom>
        </p:spPr>
      </p:pic>
    </p:spTree>
    <p:extLst>
      <p:ext uri="{BB962C8B-B14F-4D97-AF65-F5344CB8AC3E}">
        <p14:creationId xmlns:p14="http://schemas.microsoft.com/office/powerpoint/2010/main" val="1096875412"/>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30402"/>
            <a:ext cx="2388092" cy="4179579"/>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Despite a sharp reduction in Argentine soybean production, The Jacobsen predicts record soybean oil production. However, a critical unknown is whether farmers will sell sufficient supplies to meet The Jacobsen’s prediction. </a:t>
            </a:r>
          </a:p>
          <a:p>
            <a:r>
              <a:rPr lang="en-US" dirty="0"/>
              <a:t>Another risk to The Jacobsen’s forecast is the oil share. The Jacobsen’s forecast implies record soybean meal production, requiring growth in export demand to keep inventories from increasing substantially.</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8765" y="6315875"/>
            <a:ext cx="176469" cy="106251"/>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14</a:t>
            </a:fld>
            <a:endParaRPr dirty="0"/>
          </a:p>
        </p:txBody>
      </p:sp>
      <p:pic>
        <p:nvPicPr>
          <p:cNvPr id="10" name="Picture 9">
            <a:extLst>
              <a:ext uri="{FF2B5EF4-FFF2-40B4-BE49-F238E27FC236}">
                <a16:creationId xmlns:a16="http://schemas.microsoft.com/office/drawing/2014/main" id="{5C578AE9-D928-42AE-B276-02A4C7BCB24C}"/>
              </a:ext>
            </a:extLst>
          </p:cNvPr>
          <p:cNvPicPr>
            <a:picLocks noChangeAspect="1"/>
          </p:cNvPicPr>
          <p:nvPr/>
        </p:nvPicPr>
        <p:blipFill>
          <a:blip r:embed="rId2"/>
          <a:stretch>
            <a:fillRect/>
          </a:stretch>
        </p:blipFill>
        <p:spPr>
          <a:xfrm>
            <a:off x="142156" y="1231523"/>
            <a:ext cx="8375312" cy="4412798"/>
          </a:xfrm>
          <a:prstGeom prst="rect">
            <a:avLst/>
          </a:prstGeom>
        </p:spPr>
      </p:pic>
    </p:spTree>
    <p:extLst>
      <p:ext uri="{BB962C8B-B14F-4D97-AF65-F5344CB8AC3E}">
        <p14:creationId xmlns:p14="http://schemas.microsoft.com/office/powerpoint/2010/main" val="362110692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E8778F91-F79A-4A0F-867E-92D919F0AB9A}"/>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t="7813" b="7813"/>
          <a:stretch>
            <a:fillRect/>
          </a:stretch>
        </p:blipFill>
        <p:spPr/>
      </p:pic>
      <p:pic>
        <p:nvPicPr>
          <p:cNvPr id="5" name="Picture 4">
            <a:extLst>
              <a:ext uri="{FF2B5EF4-FFF2-40B4-BE49-F238E27FC236}">
                <a16:creationId xmlns:a16="http://schemas.microsoft.com/office/drawing/2014/main" id="{D44F1D91-0BE3-4C12-8069-2456147A78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sp>
        <p:nvSpPr>
          <p:cNvPr id="761" name="Text Placeholder 3"/>
          <p:cNvSpPr txBox="1">
            <a:spLocks noGrp="1"/>
          </p:cNvSpPr>
          <p:nvPr>
            <p:ph type="subTitle" sz="quarter" idx="1"/>
          </p:nvPr>
        </p:nvSpPr>
        <p:spPr>
          <a:xfrm>
            <a:off x="674999" y="6422125"/>
            <a:ext cx="7088832" cy="166200"/>
          </a:xfrm>
          <a:prstGeom prst="rect">
            <a:avLst/>
          </a:prstGeom>
        </p:spPr>
        <p:txBody>
          <a:bodyPr>
            <a:normAutofit fontScale="92500" lnSpcReduction="20000"/>
          </a:bodyPr>
          <a:lstStyle/>
          <a:p>
            <a:pPr defTabSz="651510">
              <a:defRPr sz="1520"/>
            </a:pPr>
            <a:r>
              <a:rPr lang="en-US" dirty="0">
                <a:solidFill>
                  <a:schemeClr val="tx1"/>
                </a:solidFill>
              </a:rPr>
              <a:t>Fastmarkets</a:t>
            </a:r>
            <a:r>
              <a:rPr lang="en-US" dirty="0">
                <a:solidFill>
                  <a:srgbClr val="6F0791"/>
                </a:solidFill>
              </a:rPr>
              <a:t> | </a:t>
            </a:r>
            <a:r>
              <a:rPr lang="en-US" dirty="0">
                <a:solidFill>
                  <a:schemeClr val="tx1"/>
                </a:solidFill>
              </a:rPr>
              <a:t>Agricultural Forecasting</a:t>
            </a:r>
          </a:p>
        </p:txBody>
      </p:sp>
      <p:sp>
        <p:nvSpPr>
          <p:cNvPr id="768" name="Title 4"/>
          <p:cNvSpPr txBox="1"/>
          <p:nvPr/>
        </p:nvSpPr>
        <p:spPr>
          <a:xfrm>
            <a:off x="674999" y="3573544"/>
            <a:ext cx="7088832" cy="560923"/>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4050" dirty="0"/>
              <a:t>Questions?</a:t>
            </a:r>
            <a:endParaRPr sz="4050" dirty="0"/>
          </a:p>
        </p:txBody>
      </p:sp>
      <p:sp>
        <p:nvSpPr>
          <p:cNvPr id="769" name="object 6"/>
          <p:cNvSpPr/>
          <p:nvPr/>
        </p:nvSpPr>
        <p:spPr>
          <a:xfrm>
            <a:off x="675000" y="432000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pic>
        <p:nvPicPr>
          <p:cNvPr id="3" name="Picture 2" descr="A picture containing logo&#10;&#10;Description automatically generated">
            <a:extLst>
              <a:ext uri="{FF2B5EF4-FFF2-40B4-BE49-F238E27FC236}">
                <a16:creationId xmlns:a16="http://schemas.microsoft.com/office/drawing/2014/main" id="{21E3B6CB-6F32-4E65-8CB4-550D01A123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0066" y="563225"/>
            <a:ext cx="2827867" cy="775612"/>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4"/>
            <a:ext cx="2388092" cy="4287910"/>
          </a:xfrm>
          <a:prstGeom prst="rect">
            <a:avLst/>
          </a:prstGeom>
          <a:extLst>
            <a:ext uri="{C572A759-6A51-4108-AA02-DFA0A04FC94B}">
              <ma14:wrappingTextBoxFlag xmlns:ma14="http://schemas.microsoft.com/office/mac/drawingml/2011/main" xmlns="" val="1"/>
            </a:ext>
          </a:extLst>
        </p:spPr>
        <p:txBody>
          <a:bodyPr>
            <a:normAutofit fontScale="92500" lnSpcReduction="10000"/>
          </a:bodyPr>
          <a:lstStyle>
            <a:lvl1pPr>
              <a:lnSpc>
                <a:spcPct val="110000"/>
              </a:lnSpc>
              <a:spcBef>
                <a:spcPts val="1200"/>
              </a:spcBef>
              <a:defRPr sz="1400" b="0">
                <a:solidFill>
                  <a:srgbClr val="6F0791"/>
                </a:solidFill>
              </a:defRPr>
            </a:lvl1pPr>
          </a:lstStyle>
          <a:p>
            <a:r>
              <a:rPr lang="en-US" dirty="0"/>
              <a:t>The Jacobsen expects six renewable diesel plants to begin production or expand capacity during the balance of 2021. In 2022, The Jacobsen predicts seven plants will open or expand.</a:t>
            </a:r>
          </a:p>
          <a:p>
            <a:r>
              <a:rPr lang="en-US" dirty="0"/>
              <a:t>The expansion will raise annual renewable diesel capacity from an estimated 535 million gallons per year at the beginning of 2021 to 2.75 billion gallons by the end of 2022.</a:t>
            </a:r>
          </a:p>
          <a:p>
            <a:r>
              <a:rPr lang="en-US" dirty="0"/>
              <a:t>The Jacobsen’s production forecasts are generally conservative relative its nameplate capacity estimates, suggesting production could be larger than predicted. </a:t>
            </a:r>
          </a:p>
        </p:txBody>
      </p:sp>
      <p:sp>
        <p:nvSpPr>
          <p:cNvPr id="819" name="Straight Connector 10"/>
          <p:cNvSpPr/>
          <p:nvPr/>
        </p:nvSpPr>
        <p:spPr>
          <a:xfrm>
            <a:off x="9131401" y="6184443"/>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a:t>
            </a:fld>
            <a:endParaRPr dirty="0"/>
          </a:p>
        </p:txBody>
      </p:sp>
      <p:pic>
        <p:nvPicPr>
          <p:cNvPr id="5" name="Picture 4">
            <a:extLst>
              <a:ext uri="{FF2B5EF4-FFF2-40B4-BE49-F238E27FC236}">
                <a16:creationId xmlns:a16="http://schemas.microsoft.com/office/drawing/2014/main" id="{D945ED3B-F3A7-40B2-B632-016DA11BABCA}"/>
              </a:ext>
            </a:extLst>
          </p:cNvPr>
          <p:cNvPicPr>
            <a:picLocks noChangeAspect="1"/>
          </p:cNvPicPr>
          <p:nvPr/>
        </p:nvPicPr>
        <p:blipFill>
          <a:blip r:embed="rId2"/>
          <a:stretch>
            <a:fillRect/>
          </a:stretch>
        </p:blipFill>
        <p:spPr>
          <a:xfrm>
            <a:off x="195072" y="269675"/>
            <a:ext cx="8107427" cy="4542356"/>
          </a:xfrm>
          <a:prstGeom prst="rect">
            <a:avLst/>
          </a:prstGeom>
        </p:spPr>
      </p:pic>
    </p:spTree>
    <p:extLst>
      <p:ext uri="{BB962C8B-B14F-4D97-AF65-F5344CB8AC3E}">
        <p14:creationId xmlns:p14="http://schemas.microsoft.com/office/powerpoint/2010/main" val="1108107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7241"/>
            <a:ext cx="2388092" cy="4053819"/>
          </a:xfrm>
          <a:prstGeom prst="rect">
            <a:avLst/>
          </a:prstGeom>
          <a:extLst>
            <a:ext uri="{C572A759-6A51-4108-AA02-DFA0A04FC94B}">
              <ma14:wrappingTextBoxFlag xmlns="" xmlns:ma14="http://schemas.microsoft.com/office/mac/drawingml/2011/main" val="1"/>
            </a:ext>
          </a:extLst>
        </p:spPr>
        <p:txBody>
          <a:bodyPr>
            <a:normAutofit fontScale="85000" lnSpcReduction="20000"/>
          </a:bodyPr>
          <a:lstStyle>
            <a:lvl1pPr>
              <a:lnSpc>
                <a:spcPct val="110000"/>
              </a:lnSpc>
              <a:spcBef>
                <a:spcPts val="1200"/>
              </a:spcBef>
              <a:defRPr sz="1400" b="0">
                <a:solidFill>
                  <a:srgbClr val="6F0791"/>
                </a:solidFill>
              </a:defRPr>
            </a:lvl1pPr>
          </a:lstStyle>
          <a:p>
            <a:r>
              <a:rPr lang="en-US" dirty="0"/>
              <a:t>The Jacobsen estimates feedstock demand hit a record in March, but high feedstock costs relative to revenue slowed production in April. </a:t>
            </a:r>
          </a:p>
          <a:p>
            <a:r>
              <a:rPr lang="en-US" dirty="0"/>
              <a:t>Despite the record high HOBO spread, the expansion of production capacity will more than triple feedstock demand by the end of 2022.</a:t>
            </a:r>
          </a:p>
          <a:p>
            <a:r>
              <a:rPr lang="en-US" dirty="0"/>
              <a:t>Vegetable oils will provide most of the increased usage, with soybean oil usage expected to increase significantly more than any other feedstock. </a:t>
            </a:r>
          </a:p>
          <a:p>
            <a:r>
              <a:rPr lang="en-US" dirty="0"/>
              <a:t>The Jacobsen expects soybean oil’s percentage of the total feedstock mix to rise from about 33 percent at the end of 2020 to about 66 percent by the end of 2022.</a:t>
            </a:r>
          </a:p>
          <a:p>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a:t>
            </a:fld>
            <a:endParaRPr dirty="0"/>
          </a:p>
        </p:txBody>
      </p:sp>
      <p:pic>
        <p:nvPicPr>
          <p:cNvPr id="3" name="Picture 2">
            <a:extLst>
              <a:ext uri="{FF2B5EF4-FFF2-40B4-BE49-F238E27FC236}">
                <a16:creationId xmlns:a16="http://schemas.microsoft.com/office/drawing/2014/main" id="{C99DB7FF-7CE6-490E-8FD2-F3B269399249}"/>
              </a:ext>
            </a:extLst>
          </p:cNvPr>
          <p:cNvPicPr>
            <a:picLocks noChangeAspect="1"/>
          </p:cNvPicPr>
          <p:nvPr/>
        </p:nvPicPr>
        <p:blipFill>
          <a:blip r:embed="rId2"/>
          <a:stretch>
            <a:fillRect/>
          </a:stretch>
        </p:blipFill>
        <p:spPr>
          <a:xfrm>
            <a:off x="182880" y="269675"/>
            <a:ext cx="8119619" cy="4629334"/>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7241"/>
            <a:ext cx="2388092" cy="4053819"/>
          </a:xfrm>
          <a:prstGeom prst="rect">
            <a:avLst/>
          </a:prstGeom>
          <a:extLst>
            <a:ext uri="{C572A759-6A51-4108-AA02-DFA0A04FC94B}">
              <ma14:wrappingTextBoxFlag xmlns:ma14="http://schemas.microsoft.com/office/mac/drawingml/2011/main" xmlns="" val="1"/>
            </a:ext>
          </a:extLst>
        </p:spPr>
        <p:txBody>
          <a:bodyPr>
            <a:normAutofit fontScale="85000" lnSpcReduction="20000"/>
          </a:bodyPr>
          <a:lstStyle>
            <a:lvl1pPr>
              <a:lnSpc>
                <a:spcPct val="110000"/>
              </a:lnSpc>
              <a:spcBef>
                <a:spcPts val="1200"/>
              </a:spcBef>
              <a:defRPr sz="1400" b="0">
                <a:solidFill>
                  <a:srgbClr val="6F0791"/>
                </a:solidFill>
              </a:defRPr>
            </a:lvl1pPr>
          </a:lstStyle>
          <a:p>
            <a:r>
              <a:rPr lang="en-US" dirty="0"/>
              <a:t>The Jacobsen estimates feedstock demand hit a record in March, but high feedstock costs relative to revenue slowed production in April. </a:t>
            </a:r>
          </a:p>
          <a:p>
            <a:r>
              <a:rPr lang="en-US" dirty="0"/>
              <a:t>Despite the record high HOBO spread, the expansion of production capacity will more than triple feedstock demand by the end of 2022.</a:t>
            </a:r>
          </a:p>
          <a:p>
            <a:r>
              <a:rPr lang="en-US" dirty="0"/>
              <a:t>Vegetable oils will provide most of the increased usage, with soybean oil usage expected to increase significantly more than any other feedstock. </a:t>
            </a:r>
          </a:p>
          <a:p>
            <a:r>
              <a:rPr lang="en-US" dirty="0"/>
              <a:t>The Jacobsen expects soybean oil’s percentage of the total feedstock mix to rise from about 33 percent at the end of 2020 to about 66 percent by the end of 2022.</a:t>
            </a:r>
          </a:p>
          <a:p>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4</a:t>
            </a:fld>
            <a:endParaRPr dirty="0"/>
          </a:p>
        </p:txBody>
      </p:sp>
      <p:pic>
        <p:nvPicPr>
          <p:cNvPr id="4" name="Picture 3">
            <a:extLst>
              <a:ext uri="{FF2B5EF4-FFF2-40B4-BE49-F238E27FC236}">
                <a16:creationId xmlns:a16="http://schemas.microsoft.com/office/drawing/2014/main" id="{93DC5171-8E42-4867-A77D-E3D2D46222BE}"/>
              </a:ext>
            </a:extLst>
          </p:cNvPr>
          <p:cNvPicPr>
            <a:picLocks noChangeAspect="1"/>
          </p:cNvPicPr>
          <p:nvPr/>
        </p:nvPicPr>
        <p:blipFill>
          <a:blip r:embed="rId2"/>
          <a:stretch>
            <a:fillRect/>
          </a:stretch>
        </p:blipFill>
        <p:spPr>
          <a:xfrm>
            <a:off x="172212" y="269674"/>
            <a:ext cx="8130287" cy="4542356"/>
          </a:xfrm>
          <a:prstGeom prst="rect">
            <a:avLst/>
          </a:prstGeom>
        </p:spPr>
      </p:pic>
    </p:spTree>
    <p:extLst>
      <p:ext uri="{BB962C8B-B14F-4D97-AF65-F5344CB8AC3E}">
        <p14:creationId xmlns:p14="http://schemas.microsoft.com/office/powerpoint/2010/main" val="60717481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7241"/>
            <a:ext cx="2388092" cy="4053819"/>
          </a:xfrm>
          <a:prstGeom prst="rect">
            <a:avLst/>
          </a:prstGeom>
          <a:extLst>
            <a:ext uri="{C572A759-6A51-4108-AA02-DFA0A04FC94B}">
              <ma14:wrappingTextBoxFlag xmlns="" xmlns:ma14="http://schemas.microsoft.com/office/mac/drawingml/2011/main" val="1"/>
            </a:ext>
          </a:extLst>
        </p:spPr>
        <p:txBody>
          <a:bodyPr>
            <a:normAutofit fontScale="85000" lnSpcReduction="20000"/>
          </a:bodyPr>
          <a:lstStyle>
            <a:lvl1pPr>
              <a:lnSpc>
                <a:spcPct val="110000"/>
              </a:lnSpc>
              <a:spcBef>
                <a:spcPts val="1200"/>
              </a:spcBef>
              <a:defRPr sz="1400" b="0">
                <a:solidFill>
                  <a:srgbClr val="6F0791"/>
                </a:solidFill>
              </a:defRPr>
            </a:lvl1pPr>
          </a:lstStyle>
          <a:p>
            <a:r>
              <a:rPr lang="en-US" dirty="0"/>
              <a:t>The Jacobsen estimates feedstock demand hit a record in March, but high feedstock costs relative to revenue slowed production in April. </a:t>
            </a:r>
          </a:p>
          <a:p>
            <a:r>
              <a:rPr lang="en-US" dirty="0"/>
              <a:t>Despite the record high HOBO spread, the expansion of production capacity will more than triple feedstock demand by the end of 2022.</a:t>
            </a:r>
          </a:p>
          <a:p>
            <a:r>
              <a:rPr lang="en-US" dirty="0"/>
              <a:t>Vegetable oils will provide most of the increased usage, with soybean oil usage expected to increase significantly more than any other feedstock. </a:t>
            </a:r>
          </a:p>
          <a:p>
            <a:r>
              <a:rPr lang="en-US" dirty="0"/>
              <a:t>The Jacobsen expects soybean oil’s percentage of the total feedstock mix to rise from about 33 percent at the end of 2020 to about 66 percent by the end of 2022.</a:t>
            </a:r>
          </a:p>
          <a:p>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5</a:t>
            </a:fld>
            <a:endParaRPr dirty="0"/>
          </a:p>
        </p:txBody>
      </p:sp>
      <p:pic>
        <p:nvPicPr>
          <p:cNvPr id="3" name="Picture 2">
            <a:extLst>
              <a:ext uri="{FF2B5EF4-FFF2-40B4-BE49-F238E27FC236}">
                <a16:creationId xmlns:a16="http://schemas.microsoft.com/office/drawing/2014/main" id="{B03589F4-196B-46ED-AD5B-BB35E2890FD7}"/>
              </a:ext>
            </a:extLst>
          </p:cNvPr>
          <p:cNvPicPr>
            <a:picLocks noChangeAspect="1"/>
          </p:cNvPicPr>
          <p:nvPr/>
        </p:nvPicPr>
        <p:blipFill>
          <a:blip r:embed="rId2"/>
          <a:stretch>
            <a:fillRect/>
          </a:stretch>
        </p:blipFill>
        <p:spPr>
          <a:xfrm>
            <a:off x="172212" y="269674"/>
            <a:ext cx="8130287" cy="4542356"/>
          </a:xfrm>
          <a:prstGeom prst="rect">
            <a:avLst/>
          </a:prstGeom>
        </p:spPr>
      </p:pic>
    </p:spTree>
    <p:extLst>
      <p:ext uri="{BB962C8B-B14F-4D97-AF65-F5344CB8AC3E}">
        <p14:creationId xmlns:p14="http://schemas.microsoft.com/office/powerpoint/2010/main" val="28468587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71133"/>
            <a:ext cx="2388092" cy="4025621"/>
          </a:xfrm>
          <a:prstGeom prst="rect">
            <a:avLst/>
          </a:prstGeom>
          <a:extLst>
            <a:ext uri="{C572A759-6A51-4108-AA02-DFA0A04FC94B}">
              <ma14:wrappingTextBoxFlag xmlns:ma14="http://schemas.microsoft.com/office/mac/drawingml/2011/main" xmlns="" val="1"/>
            </a:ext>
          </a:extLst>
        </p:spPr>
        <p:txBody>
          <a:bodyPr>
            <a:normAutofit fontScale="92500" lnSpcReduction="20000"/>
          </a:bodyPr>
          <a:lstStyle>
            <a:lvl1pPr>
              <a:lnSpc>
                <a:spcPct val="110000"/>
              </a:lnSpc>
              <a:spcBef>
                <a:spcPts val="1200"/>
              </a:spcBef>
              <a:defRPr sz="1400" b="0">
                <a:solidFill>
                  <a:srgbClr val="6F0791"/>
                </a:solidFill>
              </a:defRPr>
            </a:lvl1pPr>
          </a:lstStyle>
          <a:p>
            <a:r>
              <a:rPr lang="en-US" dirty="0"/>
              <a:t>Rising soybean oil use in biofuel production is expected to sharply reduce U.S. exports. </a:t>
            </a:r>
          </a:p>
          <a:p>
            <a:r>
              <a:rPr lang="en-US" dirty="0"/>
              <a:t>One of the biggest questions for analysts projecting soybean oil balance sheets is the level of non-biofuel use. The Jacobsen predicts non-biofuel demand will fall by about two billion pounds in 2021/22, but an expected decline in 2020/21 has not materialized despite historically high prices. Non-biofuel use in 2020/21 suggest the floor for non-biofuel use could be around 13 billion pounds. </a:t>
            </a:r>
          </a:p>
          <a:p>
            <a:r>
              <a:rPr lang="en-US" dirty="0"/>
              <a:t>There is some potential for the U.S. to become a net importer of soybean oil. </a:t>
            </a:r>
            <a:endParaRPr dirty="0"/>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6</a:t>
            </a:fld>
            <a:endParaRPr dirty="0"/>
          </a:p>
        </p:txBody>
      </p:sp>
      <p:pic>
        <p:nvPicPr>
          <p:cNvPr id="5" name="Picture 4">
            <a:extLst>
              <a:ext uri="{FF2B5EF4-FFF2-40B4-BE49-F238E27FC236}">
                <a16:creationId xmlns:a16="http://schemas.microsoft.com/office/drawing/2014/main" id="{6A5F2131-0CD0-4D45-A81E-6506FA91435F}"/>
              </a:ext>
            </a:extLst>
          </p:cNvPr>
          <p:cNvPicPr>
            <a:picLocks noChangeAspect="1"/>
          </p:cNvPicPr>
          <p:nvPr/>
        </p:nvPicPr>
        <p:blipFill>
          <a:blip r:embed="rId2"/>
          <a:stretch>
            <a:fillRect/>
          </a:stretch>
        </p:blipFill>
        <p:spPr>
          <a:xfrm>
            <a:off x="160781" y="302936"/>
            <a:ext cx="8141717" cy="4497663"/>
          </a:xfrm>
          <a:prstGeom prst="rect">
            <a:avLst/>
          </a:prstGeom>
        </p:spPr>
      </p:pic>
    </p:spTree>
    <p:extLst>
      <p:ext uri="{BB962C8B-B14F-4D97-AF65-F5344CB8AC3E}">
        <p14:creationId xmlns:p14="http://schemas.microsoft.com/office/powerpoint/2010/main" val="371001837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71133"/>
            <a:ext cx="2388092" cy="4025621"/>
          </a:xfrm>
          <a:prstGeom prst="rect">
            <a:avLst/>
          </a:prstGeom>
          <a:extLst>
            <a:ext uri="{C572A759-6A51-4108-AA02-DFA0A04FC94B}">
              <ma14:wrappingTextBoxFlag xmlns="" xmlns:ma14="http://schemas.microsoft.com/office/mac/drawingml/2011/main" val="1"/>
            </a:ext>
          </a:extLst>
        </p:spPr>
        <p:txBody>
          <a:bodyPr>
            <a:normAutofit fontScale="92500" lnSpcReduction="20000"/>
          </a:bodyPr>
          <a:lstStyle>
            <a:lvl1pPr>
              <a:lnSpc>
                <a:spcPct val="110000"/>
              </a:lnSpc>
              <a:spcBef>
                <a:spcPts val="1200"/>
              </a:spcBef>
              <a:defRPr sz="1400" b="0">
                <a:solidFill>
                  <a:srgbClr val="6F0791"/>
                </a:solidFill>
              </a:defRPr>
            </a:lvl1pPr>
          </a:lstStyle>
          <a:p>
            <a:r>
              <a:rPr lang="en-US" dirty="0"/>
              <a:t>Rising soybean oil use in biofuel production is expected to sharply reduce U.S. exports. </a:t>
            </a:r>
          </a:p>
          <a:p>
            <a:r>
              <a:rPr lang="en-US" dirty="0"/>
              <a:t>One of the biggest questions for analysts projecting soybean oil balance sheets is the level of non-biofuel use. The Jacobsen predicts non-biofuel demand will fall by about two billion pounds in 2021/22, but an expected decline in 2020/21 has not materialized despite historically high prices. Non-biofuel use in 2020/21 suggest the floor for non-biofuel use could be around 13 billion pounds. </a:t>
            </a:r>
          </a:p>
          <a:p>
            <a:r>
              <a:rPr lang="en-US" dirty="0"/>
              <a:t>There is some potential for the U.S. to become a net importer of soybean oil. </a:t>
            </a:r>
            <a:endParaRPr dirty="0"/>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7</a:t>
            </a:fld>
            <a:endParaRPr dirty="0"/>
          </a:p>
        </p:txBody>
      </p:sp>
      <p:pic>
        <p:nvPicPr>
          <p:cNvPr id="3" name="Picture 2">
            <a:extLst>
              <a:ext uri="{FF2B5EF4-FFF2-40B4-BE49-F238E27FC236}">
                <a16:creationId xmlns:a16="http://schemas.microsoft.com/office/drawing/2014/main" id="{7EEA1090-3606-4C3E-AD4F-76296D3FC79B}"/>
              </a:ext>
            </a:extLst>
          </p:cNvPr>
          <p:cNvPicPr>
            <a:picLocks noChangeAspect="1"/>
          </p:cNvPicPr>
          <p:nvPr/>
        </p:nvPicPr>
        <p:blipFill>
          <a:blip r:embed="rId2"/>
          <a:stretch>
            <a:fillRect/>
          </a:stretch>
        </p:blipFill>
        <p:spPr>
          <a:xfrm>
            <a:off x="158496" y="269674"/>
            <a:ext cx="8144003" cy="4530926"/>
          </a:xfrm>
          <a:prstGeom prst="rect">
            <a:avLst/>
          </a:prstGeom>
        </p:spPr>
      </p:pic>
    </p:spTree>
    <p:extLst>
      <p:ext uri="{BB962C8B-B14F-4D97-AF65-F5344CB8AC3E}">
        <p14:creationId xmlns:p14="http://schemas.microsoft.com/office/powerpoint/2010/main" val="203507423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ma14="http://schemas.microsoft.com/office/mac/drawingml/2011/main" xmlns="" val="1"/>
            </a:ext>
          </a:extLst>
        </p:spPr>
        <p:txBody>
          <a:bodyPr>
            <a:normAutofit fontScale="85000" lnSpcReduction="20000"/>
          </a:bodyPr>
          <a:lstStyle>
            <a:lvl1pPr>
              <a:lnSpc>
                <a:spcPct val="110000"/>
              </a:lnSpc>
              <a:spcBef>
                <a:spcPts val="1200"/>
              </a:spcBef>
              <a:defRPr sz="1400" b="0">
                <a:solidFill>
                  <a:srgbClr val="6F0791"/>
                </a:solidFill>
              </a:defRPr>
            </a:lvl1pPr>
          </a:lstStyle>
          <a:p>
            <a:r>
              <a:rPr lang="en-US" dirty="0"/>
              <a:t>Quarter soybean oil use in renewable fuel production rose to a record 2.64 billion pounds in Oct/Dec 2020, but non-biofuel use was slightly above the five-year average for the quarter.  </a:t>
            </a:r>
          </a:p>
          <a:p>
            <a:r>
              <a:rPr lang="en-US" dirty="0"/>
              <a:t>The trend continued in the Jan/Mar quarter suggesting non-biofuel end users are not reducing demand despite the 30 percent increase in soybean oil prices in Central Illinois (44.05 cents per pound to 57.44 cents) </a:t>
            </a:r>
          </a:p>
          <a:p>
            <a:r>
              <a:rPr lang="en-US" dirty="0"/>
              <a:t>There are several challenges to the assumption canola oil will backfill for soybean oil demand. The most significant is the potential for the EPA to approve a pathway for canola oil to generate RINs in renewable diesel production.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8</a:t>
            </a:fld>
            <a:endParaRPr dirty="0"/>
          </a:p>
        </p:txBody>
      </p:sp>
      <p:pic>
        <p:nvPicPr>
          <p:cNvPr id="3" name="Picture 2">
            <a:extLst>
              <a:ext uri="{FF2B5EF4-FFF2-40B4-BE49-F238E27FC236}">
                <a16:creationId xmlns:a16="http://schemas.microsoft.com/office/drawing/2014/main" id="{01DF7672-B215-4F08-B12A-654D4E95F670}"/>
              </a:ext>
            </a:extLst>
          </p:cNvPr>
          <p:cNvPicPr>
            <a:picLocks noChangeAspect="1"/>
          </p:cNvPicPr>
          <p:nvPr/>
        </p:nvPicPr>
        <p:blipFill>
          <a:blip r:embed="rId2"/>
          <a:stretch>
            <a:fillRect/>
          </a:stretch>
        </p:blipFill>
        <p:spPr>
          <a:xfrm>
            <a:off x="160782" y="269674"/>
            <a:ext cx="8141717" cy="4530926"/>
          </a:xfrm>
          <a:prstGeom prst="rect">
            <a:avLst/>
          </a:prstGeom>
        </p:spPr>
      </p:pic>
    </p:spTree>
    <p:extLst>
      <p:ext uri="{BB962C8B-B14F-4D97-AF65-F5344CB8AC3E}">
        <p14:creationId xmlns:p14="http://schemas.microsoft.com/office/powerpoint/2010/main" val="315584860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 xmlns:ma14="http://schemas.microsoft.com/office/mac/drawingml/2011/main"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The sharp increase in soybean oil prices has slowed U.S. soybean oil export sales dramatically in 2021. The slowdown is dropping expectations for 2020/21 U.S. exports.</a:t>
            </a:r>
          </a:p>
          <a:p>
            <a:r>
              <a:rPr lang="en-US" dirty="0"/>
              <a:t>With the spread between U.S. soybean oil and Argentine soybean oil reaching record highs of about 15 cents per pound in the past month, Western Hemisphere countries are likely shifting purchases to Argentina.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9</a:t>
            </a:fld>
            <a:endParaRPr dirty="0"/>
          </a:p>
        </p:txBody>
      </p:sp>
      <p:pic>
        <p:nvPicPr>
          <p:cNvPr id="3" name="Picture 2">
            <a:extLst>
              <a:ext uri="{FF2B5EF4-FFF2-40B4-BE49-F238E27FC236}">
                <a16:creationId xmlns:a16="http://schemas.microsoft.com/office/drawing/2014/main" id="{EF7A0948-F7F8-437C-B2ED-BF26551434FF}"/>
              </a:ext>
            </a:extLst>
          </p:cNvPr>
          <p:cNvPicPr>
            <a:picLocks noChangeAspect="1"/>
          </p:cNvPicPr>
          <p:nvPr/>
        </p:nvPicPr>
        <p:blipFill>
          <a:blip r:embed="rId2"/>
          <a:stretch>
            <a:fillRect/>
          </a:stretch>
        </p:blipFill>
        <p:spPr>
          <a:xfrm>
            <a:off x="147066" y="269674"/>
            <a:ext cx="8155433" cy="4542356"/>
          </a:xfrm>
          <a:prstGeom prst="rect">
            <a:avLst/>
          </a:prstGeom>
        </p:spPr>
      </p:pic>
    </p:spTree>
    <p:extLst>
      <p:ext uri="{BB962C8B-B14F-4D97-AF65-F5344CB8AC3E}">
        <p14:creationId xmlns:p14="http://schemas.microsoft.com/office/powerpoint/2010/main" val="1068129773"/>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0BE37ED0A674AAABCCCF211CFB64F" ma:contentTypeVersion="16" ma:contentTypeDescription="Create a new document." ma:contentTypeScope="" ma:versionID="29a6905665880213066aaa9aaf14929c">
  <xsd:schema xmlns:xsd="http://www.w3.org/2001/XMLSchema" xmlns:xs="http://www.w3.org/2001/XMLSchema" xmlns:p="http://schemas.microsoft.com/office/2006/metadata/properties" xmlns:ns2="cf2ac421-1284-4088-96c3-18e1d2d8f03a" xmlns:ns3="0052aaab-b9fb-4904-b07b-fd4c19a80e9a" targetNamespace="http://schemas.microsoft.com/office/2006/metadata/properties" ma:root="true" ma:fieldsID="3af383b8dc086b58afe32f0c8bed5599" ns2:_="" ns3:_="">
    <xsd:import namespace="cf2ac421-1284-4088-96c3-18e1d2d8f03a"/>
    <xsd:import namespace="0052aaab-b9fb-4904-b07b-fd4c19a80e9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LengthInSeconds" minOccurs="0"/>
                <xsd:element ref="ns3:MediaServiceOCR" minOccurs="0"/>
                <xsd:element ref="ns3:MediaServiceLocation"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2ac421-1284-4088-96c3-18e1d2d8f03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b4598ee4-d5e5-4f6c-b9da-4d48f8cc1368}" ma:internalName="TaxCatchAll" ma:showField="CatchAllData" ma:web="cf2ac421-1284-4088-96c3-18e1d2d8f03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052aaab-b9fb-4904-b07b-fd4c19a80e9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cddd575e-f966-4c21-8ccb-2dbfe9c821f2"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f2ac421-1284-4088-96c3-18e1d2d8f03a" xsi:nil="true"/>
    <lcf76f155ced4ddcb4097134ff3c332f xmlns="0052aaab-b9fb-4904-b07b-fd4c19a80e9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3608694-666C-4515-9D9C-AEA4AD0ED96B}"/>
</file>

<file path=customXml/itemProps2.xml><?xml version="1.0" encoding="utf-8"?>
<ds:datastoreItem xmlns:ds="http://schemas.openxmlformats.org/officeDocument/2006/customXml" ds:itemID="{6BBABD06-A65B-4F69-867D-5D291A66E969}"/>
</file>

<file path=customXml/itemProps3.xml><?xml version="1.0" encoding="utf-8"?>
<ds:datastoreItem xmlns:ds="http://schemas.openxmlformats.org/officeDocument/2006/customXml" ds:itemID="{F2B9C26E-BB97-4A01-A607-E1190ABE4EF8}"/>
</file>

<file path=docProps/app.xml><?xml version="1.0" encoding="utf-8"?>
<Properties xmlns="http://schemas.openxmlformats.org/officeDocument/2006/extended-properties" xmlns:vt="http://schemas.openxmlformats.org/officeDocument/2006/docPropsVTypes">
  <TotalTime>11266</TotalTime>
  <Words>1236</Words>
  <Application>Microsoft Office PowerPoint</Application>
  <PresentationFormat>Widescreen</PresentationFormat>
  <Paragraphs>71</Paragraphs>
  <Slides>15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Tore Alden Principal Analyst  The Jacobsen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Tore</dc:creator>
  <cp:lastModifiedBy>Tore Alden</cp:lastModifiedBy>
  <cp:revision>92</cp:revision>
  <dcterms:created xsi:type="dcterms:W3CDTF">2021-04-20T13:15:58Z</dcterms:created>
  <dcterms:modified xsi:type="dcterms:W3CDTF">2021-08-25T13:28:50Z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0x010100C810BE37ED0A674AAABCCCF211CFB64F</vt:lpwstr>
  </property>
</Properties>
</file>

<file path=docProps/thumbnail.jpeg>
</file>